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4" r:id="rId1"/>
  </p:sldMasterIdLst>
  <p:notesMasterIdLst>
    <p:notesMasterId r:id="rId71"/>
  </p:notesMasterIdLst>
  <p:handoutMasterIdLst>
    <p:handoutMasterId r:id="rId72"/>
  </p:handoutMasterIdLst>
  <p:sldIdLst>
    <p:sldId id="256" r:id="rId2"/>
    <p:sldId id="444" r:id="rId3"/>
    <p:sldId id="445" r:id="rId4"/>
    <p:sldId id="446" r:id="rId5"/>
    <p:sldId id="447" r:id="rId6"/>
    <p:sldId id="448" r:id="rId7"/>
    <p:sldId id="449" r:id="rId8"/>
    <p:sldId id="451" r:id="rId9"/>
    <p:sldId id="495" r:id="rId10"/>
    <p:sldId id="496" r:id="rId11"/>
    <p:sldId id="498" r:id="rId12"/>
    <p:sldId id="504" r:id="rId13"/>
    <p:sldId id="505" r:id="rId14"/>
    <p:sldId id="506" r:id="rId15"/>
    <p:sldId id="507" r:id="rId16"/>
    <p:sldId id="509" r:id="rId17"/>
    <p:sldId id="508" r:id="rId18"/>
    <p:sldId id="450" r:id="rId19"/>
    <p:sldId id="452" r:id="rId20"/>
    <p:sldId id="453" r:id="rId21"/>
    <p:sldId id="454" r:id="rId22"/>
    <p:sldId id="455" r:id="rId23"/>
    <p:sldId id="456" r:id="rId24"/>
    <p:sldId id="457" r:id="rId25"/>
    <p:sldId id="458" r:id="rId26"/>
    <p:sldId id="459" r:id="rId27"/>
    <p:sldId id="460" r:id="rId28"/>
    <p:sldId id="461" r:id="rId29"/>
    <p:sldId id="462" r:id="rId30"/>
    <p:sldId id="463" r:id="rId31"/>
    <p:sldId id="464" r:id="rId32"/>
    <p:sldId id="465" r:id="rId33"/>
    <p:sldId id="466" r:id="rId34"/>
    <p:sldId id="471" r:id="rId35"/>
    <p:sldId id="511" r:id="rId36"/>
    <p:sldId id="512" r:id="rId37"/>
    <p:sldId id="513" r:id="rId38"/>
    <p:sldId id="514" r:id="rId39"/>
    <p:sldId id="468" r:id="rId40"/>
    <p:sldId id="469" r:id="rId41"/>
    <p:sldId id="472" r:id="rId42"/>
    <p:sldId id="473" r:id="rId43"/>
    <p:sldId id="474" r:id="rId44"/>
    <p:sldId id="475" r:id="rId45"/>
    <p:sldId id="476" r:id="rId46"/>
    <p:sldId id="477" r:id="rId47"/>
    <p:sldId id="478" r:id="rId48"/>
    <p:sldId id="480" r:id="rId49"/>
    <p:sldId id="481" r:id="rId50"/>
    <p:sldId id="479" r:id="rId51"/>
    <p:sldId id="482" r:id="rId52"/>
    <p:sldId id="483" r:id="rId53"/>
    <p:sldId id="484" r:id="rId54"/>
    <p:sldId id="485" r:id="rId55"/>
    <p:sldId id="487" r:id="rId56"/>
    <p:sldId id="486" r:id="rId57"/>
    <p:sldId id="489" r:id="rId58"/>
    <p:sldId id="490" r:id="rId59"/>
    <p:sldId id="488" r:id="rId60"/>
    <p:sldId id="491" r:id="rId61"/>
    <p:sldId id="492" r:id="rId62"/>
    <p:sldId id="493" r:id="rId63"/>
    <p:sldId id="497" r:id="rId64"/>
    <p:sldId id="494" r:id="rId65"/>
    <p:sldId id="499" r:id="rId66"/>
    <p:sldId id="500" r:id="rId67"/>
    <p:sldId id="501" r:id="rId68"/>
    <p:sldId id="502" r:id="rId69"/>
    <p:sldId id="503" r:id="rId7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53548A"/>
    <a:srgbClr val="FFFF00"/>
    <a:srgbClr val="1B0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72" autoAdjust="0"/>
    <p:restoredTop sz="90286" autoAdjust="0"/>
  </p:normalViewPr>
  <p:slideViewPr>
    <p:cSldViewPr>
      <p:cViewPr>
        <p:scale>
          <a:sx n="100" d="100"/>
          <a:sy n="100" d="100"/>
        </p:scale>
        <p:origin x="-1284" y="-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2062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-3300" y="-11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8AFC11-70EB-45CD-9FBA-85014EE5F577}" type="datetimeFigureOut">
              <a:rPr lang="en-CA" smtClean="0"/>
              <a:pPr/>
              <a:t>11/04/2017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1539B9-6B22-4AD7-A5C1-24D15F01BD92}" type="slidenum">
              <a:rPr lang="en-CA" smtClean="0"/>
              <a:pPr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967811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0AFC11-5AD0-448B-A53C-A2B6D3D456C5}" type="datetimeFigureOut">
              <a:rPr lang="en-CA" smtClean="0"/>
              <a:pPr/>
              <a:t>11/04/2017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4AE0BD-B0BD-448C-82F1-A34ABFB8231E}" type="slidenum">
              <a:rPr lang="en-CA" smtClean="0"/>
              <a:pPr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97188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AE0BD-B0BD-448C-82F1-A34ABFB8231E}" type="slidenum">
              <a:rPr lang="en-CA" smtClean="0"/>
              <a:pPr/>
              <a:t>29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518181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AE0BD-B0BD-448C-82F1-A34ABFB8231E}" type="slidenum">
              <a:rPr lang="en-CA" smtClean="0"/>
              <a:pPr/>
              <a:t>30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322674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AE0BD-B0BD-448C-82F1-A34ABFB8231E}" type="slidenum">
              <a:rPr lang="en-CA" smtClean="0"/>
              <a:pPr/>
              <a:t>31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32267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endParaRPr lang="en-C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CA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1196EF3C-0090-4DA6-A32C-ABDEB8517973}" type="slidenum">
              <a:rPr lang="en-CA" smtClean="0"/>
              <a:pPr/>
              <a:t>‹N°›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6EF3C-0090-4DA6-A32C-ABDEB8517973}" type="slidenum">
              <a:rPr lang="en-CA" smtClean="0"/>
              <a:pPr/>
              <a:t>‹N°›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6EF3C-0090-4DA6-A32C-ABDEB8517973}" type="slidenum">
              <a:rPr lang="en-CA" smtClean="0"/>
              <a:pPr/>
              <a:t>‹N°›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066800"/>
          </a:xfrm>
        </p:spPr>
        <p:txBody>
          <a:bodyPr/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80172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6EF3C-0090-4DA6-A32C-ABDEB8517973}" type="slidenum">
              <a:rPr lang="en-CA" smtClean="0"/>
              <a:pPr/>
              <a:t>‹N°›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6EF3C-0090-4DA6-A32C-ABDEB8517973}" type="slidenum">
              <a:rPr lang="en-CA" smtClean="0"/>
              <a:pPr/>
              <a:t>‹N°›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6EF3C-0090-4DA6-A32C-ABDEB8517973}" type="slidenum">
              <a:rPr lang="en-CA" smtClean="0"/>
              <a:pPr/>
              <a:t>‹N°›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endParaRPr lang="en-CA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196EF3C-0090-4DA6-A32C-ABDEB8517973}" type="slidenum">
              <a:rPr lang="en-CA" smtClean="0"/>
              <a:pPr/>
              <a:t>‹N°›</a:t>
            </a:fld>
            <a:endParaRPr lang="en-CA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1196EF3C-0090-4DA6-A32C-ABDEB8517973}" type="slidenum">
              <a:rPr lang="en-CA" smtClean="0"/>
              <a:pPr/>
              <a:t>‹N°›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6EF3C-0090-4DA6-A32C-ABDEB8517973}" type="slidenum">
              <a:rPr lang="en-CA" smtClean="0"/>
              <a:pPr/>
              <a:t>‹N°›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6EF3C-0090-4DA6-A32C-ABDEB8517973}" type="slidenum">
              <a:rPr lang="en-CA" smtClean="0"/>
              <a:pPr/>
              <a:t>‹N°›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6EF3C-0090-4DA6-A32C-ABDEB8517973}" type="slidenum">
              <a:rPr lang="en-CA" smtClean="0"/>
              <a:pPr/>
              <a:t>‹N°›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CA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1196EF3C-0090-4DA6-A32C-ABDEB8517973}" type="slidenum">
              <a:rPr lang="en-CA" smtClean="0"/>
              <a:pPr/>
              <a:t>‹N°›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4.wmf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686800" cy="1470025"/>
          </a:xfrm>
        </p:spPr>
        <p:txBody>
          <a:bodyPr/>
          <a:lstStyle/>
          <a:p>
            <a:r>
              <a:rPr lang="fr-CA" dirty="0" smtClean="0"/>
              <a:t>Traitement de flux de données</a:t>
            </a:r>
            <a:endParaRPr lang="fr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GLO-4027/ GLO-7027</a:t>
            </a:r>
          </a:p>
          <a:p>
            <a:r>
              <a:rPr lang="fr-FR" dirty="0" smtClean="0"/>
              <a:t>Traitement </a:t>
            </a:r>
            <a:r>
              <a:rPr lang="fr-FR" dirty="0"/>
              <a:t>des données massives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Fenêtre déclinante</a:t>
            </a:r>
            <a:endParaRPr lang="fr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772816"/>
                <a:ext cx="8229600" cy="3385707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fr-CA" dirty="0" smtClean="0"/>
                  <a:t>Sélectionner une constante de déclin </a:t>
                </a:r>
                <a:r>
                  <a:rPr lang="fr-CA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endParaRPr lang="fr-CA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:r>
                  <a:rPr lang="fr-CA" dirty="0" smtClean="0"/>
                  <a:t>Dépend de la longueur de la fenêtre et de la force du déclin</a:t>
                </a:r>
              </a:p>
              <a:p>
                <a:pPr lvl="1"/>
                <a:r>
                  <a:rPr lang="fr-CA" dirty="0"/>
                  <a:t>Exemple: </a:t>
                </a:r>
                <a:r>
                  <a:rPr lang="fr-CA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fr-C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10</a:t>
                </a:r>
                <a:r>
                  <a:rPr lang="fr-CA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-6</a:t>
                </a:r>
              </a:p>
              <a:p>
                <a:r>
                  <a:rPr lang="fr-CA" dirty="0" smtClean="0"/>
                  <a:t>Somme pondérée des valeurs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fr-CA" b="0" i="1" smtClean="0">
                        <a:latin typeface="Cambria Math"/>
                      </a:rPr>
                      <m:t>𝑆</m:t>
                    </m:r>
                    <m:r>
                      <a:rPr lang="fr-CA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ctrlPr>
                          <a:rPr lang="fr-CA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fr-CA" b="0" i="1" smtClean="0">
                            <a:latin typeface="Cambria Math"/>
                          </a:rPr>
                          <m:t>𝑖</m:t>
                        </m:r>
                        <m:r>
                          <a:rPr lang="fr-CA" b="0" i="1" smtClean="0">
                            <a:latin typeface="Cambria Math"/>
                          </a:rPr>
                          <m:t>=0</m:t>
                        </m:r>
                      </m:sub>
                      <m:sup>
                        <m:r>
                          <a:rPr lang="fr-CA" b="0" i="1" smtClean="0">
                            <a:latin typeface="Cambria Math"/>
                          </a:rPr>
                          <m:t>𝑡</m:t>
                        </m:r>
                        <m:r>
                          <a:rPr lang="fr-CA" b="0" i="1" smtClean="0">
                            <a:latin typeface="Cambria Math"/>
                          </a:rPr>
                          <m:t>−1</m:t>
                        </m:r>
                      </m:sup>
                      <m:e>
                        <m:sSub>
                          <m:sSubPr>
                            <m:ctrlPr>
                              <a:rPr lang="fr-CA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CA" b="0" i="1" smtClean="0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fr-CA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sSup>
                          <m:sSupPr>
                            <m:ctrlPr>
                              <a:rPr lang="fr-CA" b="0" i="1" smtClean="0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fr-CA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fr-CA" i="1">
                                    <a:latin typeface="Cambria Math"/>
                                  </a:rPr>
                                  <m:t>1−</m:t>
                                </m:r>
                                <m:r>
                                  <a:rPr lang="fr-CA" i="1">
                                    <a:latin typeface="Cambria Math"/>
                                  </a:rPr>
                                  <m:t>𝑐</m:t>
                                </m:r>
                              </m:e>
                            </m:d>
                          </m:e>
                          <m:sup>
                            <m:r>
                              <a:rPr lang="fr-CA" b="0" i="1" smtClean="0">
                                <a:latin typeface="Cambria Math"/>
                              </a:rPr>
                              <m:t>𝑖</m:t>
                            </m:r>
                          </m:sup>
                        </m:sSup>
                      </m:e>
                    </m:nary>
                  </m:oMath>
                </a14:m>
                <a:endParaRPr lang="fr-CA" dirty="0" smtClean="0"/>
              </a:p>
              <a:p>
                <a:pPr lvl="1"/>
                <a:r>
                  <a:rPr lang="fr-CA" dirty="0" smtClean="0"/>
                  <a:t>Échantillon le plus récent est </a:t>
                </a:r>
                <a:r>
                  <a:rPr lang="fr-CA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fr-C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0</a:t>
                </a:r>
              </a:p>
              <a:p>
                <a:pPr lvl="1"/>
                <a:r>
                  <a:rPr lang="fr-CA" dirty="0" smtClean="0"/>
                  <a:t>Résultat idéal: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772816"/>
                <a:ext cx="8229600" cy="3385707"/>
              </a:xfrm>
              <a:blipFill rotWithShape="1">
                <a:blip r:embed="rId2" cstate="print"/>
                <a:stretch>
                  <a:fillRect t="-3243" r="-1185" b="-1802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6EF3C-0090-4DA6-A32C-ABDEB8517973}" type="slidenum">
              <a:rPr lang="en-CA" smtClean="0"/>
              <a:pPr/>
              <a:t>10</a:t>
            </a:fld>
            <a:endParaRPr lang="en-CA"/>
          </a:p>
        </p:txBody>
      </p:sp>
      <p:pic>
        <p:nvPicPr>
          <p:cNvPr id="2050" name="Picture 2" descr="C:\Users\Richy\Desktop\300px-Long_tail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8948" y="4989869"/>
            <a:ext cx="3125180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 rot="16200000">
            <a:off x="5165845" y="5409651"/>
            <a:ext cx="14859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dirty="0" smtClean="0"/>
              <a:t>Valeur pondérée</a:t>
            </a:r>
            <a:endParaRPr lang="fr-CA" dirty="0"/>
          </a:p>
        </p:txBody>
      </p:sp>
      <p:sp>
        <p:nvSpPr>
          <p:cNvPr id="9" name="TextBox 8"/>
          <p:cNvSpPr txBox="1"/>
          <p:nvPr/>
        </p:nvSpPr>
        <p:spPr>
          <a:xfrm>
            <a:off x="2627784" y="6473765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dirty="0" smtClean="0"/>
              <a:t>Temps</a:t>
            </a:r>
            <a:endParaRPr lang="fr-CA" dirty="0"/>
          </a:p>
        </p:txBody>
      </p:sp>
      <p:sp>
        <p:nvSpPr>
          <p:cNvPr id="11" name="Rectangle 10"/>
          <p:cNvSpPr/>
          <p:nvPr/>
        </p:nvSpPr>
        <p:spPr>
          <a:xfrm>
            <a:off x="3638654" y="4989867"/>
            <a:ext cx="1980000" cy="1485902"/>
          </a:xfrm>
          <a:prstGeom prst="rect">
            <a:avLst/>
          </a:prstGeom>
          <a:solidFill>
            <a:srgbClr val="FFFF00">
              <a:alpha val="14902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2" name="TextBox 11"/>
          <p:cNvSpPr txBox="1"/>
          <p:nvPr/>
        </p:nvSpPr>
        <p:spPr>
          <a:xfrm>
            <a:off x="5431904" y="6381432"/>
            <a:ext cx="5844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200" i="1" dirty="0" smtClean="0"/>
              <a:t>t</a:t>
            </a:r>
            <a:r>
              <a:rPr lang="fr-CA" sz="1200" dirty="0" smtClean="0"/>
              <a:t> = 0</a:t>
            </a:r>
            <a:endParaRPr lang="fr-CA" sz="1200" i="1" dirty="0"/>
          </a:p>
        </p:txBody>
      </p:sp>
    </p:spTree>
    <p:extLst>
      <p:ext uri="{BB962C8B-B14F-4D97-AF65-F5344CB8AC3E}">
        <p14:creationId xmlns:p14="http://schemas.microsoft.com/office/powerpoint/2010/main" val="2790422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Fenêtre </a:t>
            </a:r>
            <a:r>
              <a:rPr lang="fr-CA" dirty="0" smtClean="0"/>
              <a:t>déclinante (exemple)</a:t>
            </a:r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6EF3C-0090-4DA6-A32C-ABDEB8517973}" type="slidenum">
              <a:rPr lang="en-CA" smtClean="0"/>
              <a:pPr/>
              <a:t>11</a:t>
            </a:fld>
            <a:endParaRPr lang="en-CA"/>
          </a:p>
        </p:txBody>
      </p:sp>
      <p:sp>
        <p:nvSpPr>
          <p:cNvPr id="5" name="Rectangle 4"/>
          <p:cNvSpPr/>
          <p:nvPr/>
        </p:nvSpPr>
        <p:spPr>
          <a:xfrm>
            <a:off x="2627784" y="2456892"/>
            <a:ext cx="4104456" cy="936104"/>
          </a:xfrm>
          <a:prstGeom prst="rect">
            <a:avLst/>
          </a:prstGeom>
          <a:solidFill>
            <a:srgbClr val="FFFF00">
              <a:alpha val="14902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0484938"/>
              </p:ext>
            </p:extLst>
          </p:nvPr>
        </p:nvGraphicFramePr>
        <p:xfrm>
          <a:off x="1043608" y="2528900"/>
          <a:ext cx="7746000" cy="741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62343"/>
                <a:gridCol w="611505"/>
                <a:gridCol w="635318"/>
                <a:gridCol w="619443"/>
                <a:gridCol w="562293"/>
                <a:gridCol w="469680"/>
                <a:gridCol w="469680"/>
                <a:gridCol w="469680"/>
                <a:gridCol w="469680"/>
                <a:gridCol w="469680"/>
                <a:gridCol w="469680"/>
                <a:gridCol w="1537018"/>
              </a:tblGrid>
              <a:tr h="370840">
                <a:tc>
                  <a:txBody>
                    <a:bodyPr/>
                    <a:lstStyle/>
                    <a:p>
                      <a:r>
                        <a:rPr lang="fr-CA" dirty="0" smtClean="0"/>
                        <a:t>Film 1: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532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460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215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96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4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0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0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0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0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…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Somme:  775</a:t>
                      </a:r>
                      <a:endParaRPr lang="fr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CA" dirty="0" smtClean="0"/>
                        <a:t>Film 2: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0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0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0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0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0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0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22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65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93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…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Somme: 180</a:t>
                      </a:r>
                      <a:endParaRPr lang="fr-CA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2051720" y="4509120"/>
            <a:ext cx="4752528" cy="936104"/>
          </a:xfrm>
          <a:prstGeom prst="rect">
            <a:avLst/>
          </a:prstGeom>
          <a:solidFill>
            <a:srgbClr val="FFFF00">
              <a:alpha val="14902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0390734"/>
              </p:ext>
            </p:extLst>
          </p:nvPr>
        </p:nvGraphicFramePr>
        <p:xfrm>
          <a:off x="457001" y="4606332"/>
          <a:ext cx="8590038" cy="741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62343"/>
                <a:gridCol w="671830"/>
                <a:gridCol w="635318"/>
                <a:gridCol w="687705"/>
                <a:gridCol w="682943"/>
                <a:gridCol w="469680"/>
                <a:gridCol w="469680"/>
                <a:gridCol w="654368"/>
                <a:gridCol w="701993"/>
                <a:gridCol w="469680"/>
                <a:gridCol w="469680"/>
                <a:gridCol w="1714818"/>
              </a:tblGrid>
              <a:tr h="370840">
                <a:tc>
                  <a:txBody>
                    <a:bodyPr/>
                    <a:lstStyle/>
                    <a:p>
                      <a:r>
                        <a:rPr lang="fr-CA" dirty="0" smtClean="0"/>
                        <a:t>Film 1: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53.3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61.4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38.3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22.9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1.3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0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0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0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0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…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Somme:  123.7</a:t>
                      </a:r>
                      <a:endParaRPr lang="fr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CA" dirty="0" smtClean="0"/>
                        <a:t>Film 2: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0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0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0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0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0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0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12.4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48.8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93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…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Somme: 154.1</a:t>
                      </a:r>
                      <a:endParaRPr lang="fr-CA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139952" y="3717032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i="1" dirty="0" smtClean="0"/>
              <a:t>c</a:t>
            </a:r>
            <a:r>
              <a:rPr lang="fr-CA" dirty="0" smtClean="0"/>
              <a:t> = 0.25</a:t>
            </a:r>
            <a:endParaRPr lang="fr-CA" i="1" dirty="0"/>
          </a:p>
        </p:txBody>
      </p:sp>
    </p:spTree>
    <p:extLst>
      <p:ext uri="{BB962C8B-B14F-4D97-AF65-F5344CB8AC3E}">
        <p14:creationId xmlns:p14="http://schemas.microsoft.com/office/powerpoint/2010/main" val="2865281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Fenêtre point de repère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65822"/>
            <a:ext cx="8363272" cy="4175545"/>
          </a:xfrm>
        </p:spPr>
        <p:txBody>
          <a:bodyPr>
            <a:normAutofit lnSpcReduction="10000"/>
          </a:bodyPr>
          <a:lstStyle/>
          <a:p>
            <a:r>
              <a:rPr lang="fr-CA" i="1" dirty="0" smtClean="0"/>
              <a:t>Landmark </a:t>
            </a:r>
            <a:r>
              <a:rPr lang="fr-CA" i="1" dirty="0" err="1" smtClean="0"/>
              <a:t>window</a:t>
            </a:r>
            <a:endParaRPr lang="fr-CA" dirty="0" smtClean="0"/>
          </a:p>
          <a:p>
            <a:r>
              <a:rPr lang="fr-CA" dirty="0" smtClean="0"/>
              <a:t>Solution alternative au problème des vieux éléments</a:t>
            </a:r>
          </a:p>
          <a:p>
            <a:r>
              <a:rPr lang="fr-CA" dirty="0" smtClean="0"/>
              <a:t>Choisir un point de repère (un instant dans le flux)</a:t>
            </a:r>
          </a:p>
          <a:p>
            <a:pPr lvl="1"/>
            <a:r>
              <a:rPr lang="fr-CA" dirty="0" smtClean="0"/>
              <a:t>Réinitialiser les variables/compteurs du flux</a:t>
            </a:r>
          </a:p>
          <a:p>
            <a:pPr lvl="1"/>
            <a:r>
              <a:rPr lang="fr-CA" dirty="0" smtClean="0"/>
              <a:t>Compter depuis le point de repère jusqu’au présent</a:t>
            </a:r>
          </a:p>
          <a:p>
            <a:r>
              <a:rPr lang="fr-CA" dirty="0"/>
              <a:t>Limite:</a:t>
            </a:r>
          </a:p>
          <a:p>
            <a:pPr lvl="1"/>
            <a:r>
              <a:rPr lang="fr-CA" dirty="0"/>
              <a:t>Immédiatement après le point de repère, très peu de données </a:t>
            </a:r>
            <a:r>
              <a:rPr lang="fr-CA" dirty="0" smtClean="0"/>
              <a:t>disponible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6EF3C-0090-4DA6-A32C-ABDEB8517973}" type="slidenum">
              <a:rPr lang="en-CA" smtClean="0"/>
              <a:pPr/>
              <a:t>12</a:t>
            </a:fld>
            <a:endParaRPr lang="en-CA"/>
          </a:p>
        </p:txBody>
      </p:sp>
      <p:sp>
        <p:nvSpPr>
          <p:cNvPr id="5" name="Rectangle 4"/>
          <p:cNvSpPr/>
          <p:nvPr/>
        </p:nvSpPr>
        <p:spPr>
          <a:xfrm>
            <a:off x="4427984" y="1844824"/>
            <a:ext cx="3384376" cy="648072"/>
          </a:xfrm>
          <a:prstGeom prst="rect">
            <a:avLst/>
          </a:prstGeom>
          <a:solidFill>
            <a:srgbClr val="FFFF00">
              <a:alpha val="14902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" name="Rectangle 5"/>
          <p:cNvSpPr/>
          <p:nvPr/>
        </p:nvSpPr>
        <p:spPr>
          <a:xfrm>
            <a:off x="1331640" y="1844824"/>
            <a:ext cx="3096344" cy="648072"/>
          </a:xfrm>
          <a:prstGeom prst="rect">
            <a:avLst/>
          </a:prstGeom>
          <a:solidFill>
            <a:srgbClr val="FFFF00">
              <a:alpha val="14902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4" name="TextBox 23"/>
          <p:cNvSpPr txBox="1"/>
          <p:nvPr/>
        </p:nvSpPr>
        <p:spPr>
          <a:xfrm>
            <a:off x="0" y="1734825"/>
            <a:ext cx="14756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48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fr-CA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←</a:t>
            </a:r>
            <a:endParaRPr lang="fr-CA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740352" y="1734826"/>
            <a:ext cx="14036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←…</a:t>
            </a:r>
            <a:endParaRPr lang="fr-CA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1302718" y="1919493"/>
            <a:ext cx="650964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 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0 0 1 1 1 0 0 0 1 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0 1 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0 0 1 0 0 0 1 0 1 1 0 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endParaRPr lang="en-US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5767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6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Fenêtre </a:t>
            </a:r>
            <a:r>
              <a:rPr lang="fr-CA" dirty="0" err="1" smtClean="0"/>
              <a:t>sautante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4365104"/>
          </a:xfrm>
        </p:spPr>
        <p:txBody>
          <a:bodyPr>
            <a:normAutofit lnSpcReduction="10000"/>
          </a:bodyPr>
          <a:lstStyle/>
          <a:p>
            <a:r>
              <a:rPr lang="fr-CA" i="1" dirty="0" smtClean="0"/>
              <a:t>Jumping </a:t>
            </a:r>
            <a:r>
              <a:rPr lang="fr-CA" i="1" dirty="0" err="1" smtClean="0"/>
              <a:t>window</a:t>
            </a:r>
            <a:endParaRPr lang="fr-CA" i="1" dirty="0" smtClean="0"/>
          </a:p>
          <a:p>
            <a:r>
              <a:rPr lang="fr-CA" dirty="0" smtClean="0"/>
              <a:t>Une fenêtre glissante nécessite de garder toutes les données en mémoire</a:t>
            </a:r>
          </a:p>
          <a:p>
            <a:pPr lvl="1"/>
            <a:r>
              <a:rPr lang="fr-CA" dirty="0" smtClean="0"/>
              <a:t>Flux massif à haut taux = grande quantité de mémoire pour une bonne fenêtre</a:t>
            </a:r>
          </a:p>
          <a:p>
            <a:r>
              <a:rPr lang="fr-CA" dirty="0" smtClean="0"/>
              <a:t>Solution:</a:t>
            </a:r>
          </a:p>
          <a:p>
            <a:pPr lvl="1"/>
            <a:r>
              <a:rPr lang="fr-CA" dirty="0" smtClean="0"/>
              <a:t>Diviser la fenêtre en sous-fenêtres</a:t>
            </a:r>
          </a:p>
          <a:p>
            <a:pPr lvl="1"/>
            <a:r>
              <a:rPr lang="fr-CA" dirty="0" smtClean="0"/>
              <a:t>Conserver un résumé (une valeur) pour chaque sous-fenêtre</a:t>
            </a:r>
          </a:p>
          <a:p>
            <a:pPr lvl="1"/>
            <a:r>
              <a:rPr lang="fr-CA" dirty="0" smtClean="0"/>
              <a:t>Glisser d’une sous-fenêtre à l’autre (crée de sauts de valeurs)</a:t>
            </a:r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6EF3C-0090-4DA6-A32C-ABDEB8517973}" type="slidenum">
              <a:rPr lang="en-CA" smtClean="0"/>
              <a:pPr/>
              <a:t>13</a:t>
            </a:fld>
            <a:endParaRPr lang="en-CA"/>
          </a:p>
        </p:txBody>
      </p:sp>
      <p:sp>
        <p:nvSpPr>
          <p:cNvPr id="5" name="Rectangle 4"/>
          <p:cNvSpPr/>
          <p:nvPr/>
        </p:nvSpPr>
        <p:spPr>
          <a:xfrm>
            <a:off x="1314178" y="1843382"/>
            <a:ext cx="6509642" cy="648072"/>
          </a:xfrm>
          <a:prstGeom prst="rect">
            <a:avLst/>
          </a:prstGeom>
          <a:solidFill>
            <a:srgbClr val="FFFF00">
              <a:alpha val="14902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" name="Rectangle 5"/>
          <p:cNvSpPr/>
          <p:nvPr/>
        </p:nvSpPr>
        <p:spPr>
          <a:xfrm>
            <a:off x="1302718" y="1843382"/>
            <a:ext cx="1109042" cy="648072"/>
          </a:xfrm>
          <a:prstGeom prst="rect">
            <a:avLst/>
          </a:prstGeom>
          <a:solidFill>
            <a:schemeClr val="accent1">
              <a:alpha val="15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7" name="TextBox 6"/>
          <p:cNvSpPr txBox="1"/>
          <p:nvPr/>
        </p:nvSpPr>
        <p:spPr>
          <a:xfrm>
            <a:off x="0" y="1734825"/>
            <a:ext cx="14756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48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fr-CA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←</a:t>
            </a:r>
            <a:endParaRPr lang="fr-CA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40352" y="1734826"/>
            <a:ext cx="14036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←…</a:t>
            </a:r>
            <a:endParaRPr lang="fr-CA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302718" y="1919493"/>
            <a:ext cx="650964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 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0 0 1 1 1 0 0 0 1 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0 1 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0 0 1 0 0 0 1 0 1 1 0 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endParaRPr lang="en-US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423220" y="1844824"/>
            <a:ext cx="996652" cy="648072"/>
          </a:xfrm>
          <a:prstGeom prst="rect">
            <a:avLst/>
          </a:prstGeom>
          <a:solidFill>
            <a:schemeClr val="accent1">
              <a:alpha val="15000"/>
            </a:schemeClr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1" name="Rectangle 10"/>
          <p:cNvSpPr/>
          <p:nvPr/>
        </p:nvSpPr>
        <p:spPr>
          <a:xfrm>
            <a:off x="3419872" y="1848111"/>
            <a:ext cx="1109042" cy="648072"/>
          </a:xfrm>
          <a:prstGeom prst="rect">
            <a:avLst/>
          </a:prstGeom>
          <a:solidFill>
            <a:schemeClr val="accent1">
              <a:alpha val="15000"/>
            </a:schemeClr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2" name="Rectangle 11"/>
          <p:cNvSpPr/>
          <p:nvPr/>
        </p:nvSpPr>
        <p:spPr>
          <a:xfrm>
            <a:off x="4519811" y="1848111"/>
            <a:ext cx="988293" cy="648072"/>
          </a:xfrm>
          <a:prstGeom prst="rect">
            <a:avLst/>
          </a:prstGeom>
          <a:solidFill>
            <a:schemeClr val="accent1">
              <a:alpha val="15000"/>
            </a:schemeClr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3" name="Rectangle 12"/>
          <p:cNvSpPr/>
          <p:nvPr/>
        </p:nvSpPr>
        <p:spPr>
          <a:xfrm>
            <a:off x="5508104" y="1848111"/>
            <a:ext cx="1109042" cy="648072"/>
          </a:xfrm>
          <a:prstGeom prst="rect">
            <a:avLst/>
          </a:prstGeom>
          <a:solidFill>
            <a:schemeClr val="accent1">
              <a:alpha val="15000"/>
            </a:schemeClr>
          </a:solidFill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4" name="Rectangle 13"/>
          <p:cNvSpPr/>
          <p:nvPr/>
        </p:nvSpPr>
        <p:spPr>
          <a:xfrm>
            <a:off x="6626324" y="1848111"/>
            <a:ext cx="1186036" cy="648072"/>
          </a:xfrm>
          <a:prstGeom prst="rect">
            <a:avLst/>
          </a:prstGeom>
          <a:solidFill>
            <a:schemeClr val="accent1">
              <a:alpha val="15000"/>
            </a:schemeClr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1314178" y="1904287"/>
            <a:ext cx="650964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2         2         2          1         1         3</a:t>
            </a:r>
            <a:endParaRPr lang="en-US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4505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Fenêtre </a:t>
            </a:r>
            <a:r>
              <a:rPr lang="fr-CA" dirty="0" err="1" smtClean="0"/>
              <a:t>sautante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3528392"/>
          </a:xfrm>
        </p:spPr>
        <p:txBody>
          <a:bodyPr>
            <a:normAutofit fontScale="85000" lnSpcReduction="20000"/>
          </a:bodyPr>
          <a:lstStyle/>
          <a:p>
            <a:r>
              <a:rPr lang="fr-CA" dirty="0" smtClean="0"/>
              <a:t>Problème: crée une distorsion dans la perception des données</a:t>
            </a:r>
          </a:p>
          <a:p>
            <a:pPr lvl="1"/>
            <a:r>
              <a:rPr lang="fr-CA" dirty="0" smtClean="0"/>
              <a:t>Un item fréquent dans une sous-fenêtre est peut-être pas important mais concentré dans cette sous-fenêtre</a:t>
            </a:r>
          </a:p>
          <a:p>
            <a:pPr lvl="1"/>
            <a:r>
              <a:rPr lang="fr-CA" dirty="0" smtClean="0"/>
              <a:t>Un item important est peut-être distribué dans plusieurs sous-fenêtres et à l’air mineur dans chacune</a:t>
            </a:r>
          </a:p>
          <a:p>
            <a:pPr lvl="1"/>
            <a:r>
              <a:rPr lang="fr-CA" dirty="0" smtClean="0"/>
              <a:t>Comment trouver les </a:t>
            </a:r>
            <a:r>
              <a:rPr lang="fr-C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fr-CA" dirty="0" smtClean="0"/>
              <a:t> items les plus importants de la série en gardant seulement les </a:t>
            </a:r>
            <a:r>
              <a:rPr lang="fr-C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fr-CA" dirty="0"/>
              <a:t> items </a:t>
            </a:r>
            <a:r>
              <a:rPr lang="fr-CA" dirty="0" smtClean="0"/>
              <a:t>de chaque fenêtre?</a:t>
            </a:r>
          </a:p>
          <a:p>
            <a:r>
              <a:rPr lang="fr-CA" dirty="0" smtClean="0"/>
              <a:t>Exemple:</a:t>
            </a:r>
          </a:p>
          <a:p>
            <a:pPr lvl="1"/>
            <a:r>
              <a:rPr lang="fr-CA" i="1" dirty="0" smtClean="0"/>
              <a:t>c</a:t>
            </a:r>
            <a:r>
              <a:rPr lang="fr-CA" dirty="0" smtClean="0"/>
              <a:t> est le 3</a:t>
            </a:r>
            <a:r>
              <a:rPr lang="fr-CA" baseline="30000" dirty="0" smtClean="0"/>
              <a:t>e</a:t>
            </a:r>
            <a:r>
              <a:rPr lang="fr-CA" dirty="0" smtClean="0"/>
              <a:t> plus fréquent mais semble bas</a:t>
            </a:r>
          </a:p>
          <a:p>
            <a:pPr lvl="1"/>
            <a:r>
              <a:rPr lang="fr-CA" i="1" dirty="0" smtClean="0"/>
              <a:t>d, e </a:t>
            </a:r>
            <a:r>
              <a:rPr lang="fr-CA" dirty="0" smtClean="0"/>
              <a:t>ne sont pas fréquent mais dominent parfois</a:t>
            </a:r>
            <a:endParaRPr lang="fr-CA" i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6EF3C-0090-4DA6-A32C-ABDEB8517973}" type="slidenum">
              <a:rPr lang="en-CA" smtClean="0"/>
              <a:pPr/>
              <a:t>14</a:t>
            </a:fld>
            <a:endParaRPr lang="en-CA"/>
          </a:p>
        </p:txBody>
      </p:sp>
      <p:sp>
        <p:nvSpPr>
          <p:cNvPr id="6" name="TextBox 5"/>
          <p:cNvSpPr txBox="1"/>
          <p:nvPr/>
        </p:nvSpPr>
        <p:spPr>
          <a:xfrm>
            <a:off x="-17140" y="5589240"/>
            <a:ext cx="14756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48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fr-CA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←</a:t>
            </a:r>
            <a:endParaRPr lang="fr-CA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23212" y="5589239"/>
            <a:ext cx="14036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←…</a:t>
            </a:r>
            <a:endParaRPr lang="fr-CA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7542365"/>
              </p:ext>
            </p:extLst>
          </p:nvPr>
        </p:nvGraphicFramePr>
        <p:xfrm>
          <a:off x="1456234" y="5120640"/>
          <a:ext cx="6353843" cy="1737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24135"/>
                <a:gridCol w="1224136"/>
                <a:gridCol w="1296144"/>
                <a:gridCol w="1296144"/>
                <a:gridCol w="131328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CA" i="1" dirty="0" smtClean="0"/>
                        <a:t>a</a:t>
                      </a:r>
                      <a:r>
                        <a:rPr lang="fr-CA" i="0" dirty="0" smtClean="0"/>
                        <a:t> = 8</a:t>
                      </a:r>
                    </a:p>
                    <a:p>
                      <a:pPr algn="ctr"/>
                      <a:r>
                        <a:rPr lang="fr-CA" i="1" dirty="0" smtClean="0"/>
                        <a:t>b</a:t>
                      </a:r>
                      <a:r>
                        <a:rPr lang="fr-CA" i="0" dirty="0" smtClean="0"/>
                        <a:t> = 5</a:t>
                      </a:r>
                    </a:p>
                    <a:p>
                      <a:pPr algn="ctr"/>
                      <a:r>
                        <a:rPr lang="fr-CA" i="1" dirty="0" smtClean="0"/>
                        <a:t>d</a:t>
                      </a:r>
                      <a:r>
                        <a:rPr lang="fr-CA" i="0" dirty="0" smtClean="0"/>
                        <a:t> =</a:t>
                      </a:r>
                      <a:r>
                        <a:rPr lang="fr-CA" i="0" baseline="0" dirty="0" smtClean="0"/>
                        <a:t> 3</a:t>
                      </a:r>
                    </a:p>
                    <a:p>
                      <a:pPr algn="ctr"/>
                      <a:r>
                        <a:rPr lang="fr-CA" i="1" baseline="0" dirty="0" smtClean="0"/>
                        <a:t>c = 2</a:t>
                      </a:r>
                    </a:p>
                    <a:p>
                      <a:pPr algn="ctr"/>
                      <a:r>
                        <a:rPr lang="fr-CA" i="1" baseline="0" dirty="0" smtClean="0"/>
                        <a:t>f</a:t>
                      </a:r>
                      <a:r>
                        <a:rPr lang="fr-CA" i="0" baseline="0" dirty="0" smtClean="0"/>
                        <a:t> = 1</a:t>
                      </a:r>
                    </a:p>
                    <a:p>
                      <a:pPr algn="ctr"/>
                      <a:r>
                        <a:rPr lang="fr-CA" i="1" baseline="0" dirty="0" smtClean="0"/>
                        <a:t>e</a:t>
                      </a:r>
                      <a:r>
                        <a:rPr lang="fr-CA" i="0" baseline="0" dirty="0" smtClean="0"/>
                        <a:t> = 0</a:t>
                      </a:r>
                      <a:endParaRPr lang="fr-CA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i="1" baseline="0" dirty="0" smtClean="0"/>
                        <a:t>e</a:t>
                      </a:r>
                      <a:r>
                        <a:rPr lang="fr-CA" i="0" baseline="0" dirty="0" smtClean="0"/>
                        <a:t> = 6</a:t>
                      </a:r>
                      <a:endParaRPr lang="fr-CA" i="1" dirty="0" smtClean="0"/>
                    </a:p>
                    <a:p>
                      <a:pPr algn="ctr"/>
                      <a:r>
                        <a:rPr lang="fr-CA" i="1" dirty="0" smtClean="0"/>
                        <a:t>a</a:t>
                      </a:r>
                      <a:r>
                        <a:rPr lang="fr-CA" i="0" dirty="0" smtClean="0"/>
                        <a:t> = 4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i="1" baseline="0" dirty="0" smtClean="0"/>
                        <a:t>d</a:t>
                      </a:r>
                      <a:r>
                        <a:rPr lang="fr-CA" i="0" baseline="0" dirty="0" smtClean="0"/>
                        <a:t> = 4</a:t>
                      </a:r>
                    </a:p>
                    <a:p>
                      <a:pPr algn="ctr"/>
                      <a:r>
                        <a:rPr lang="fr-CA" i="1" dirty="0" smtClean="0"/>
                        <a:t>b</a:t>
                      </a:r>
                      <a:r>
                        <a:rPr lang="fr-CA" i="0" dirty="0" smtClean="0"/>
                        <a:t> = 3</a:t>
                      </a:r>
                    </a:p>
                    <a:p>
                      <a:pPr algn="ctr"/>
                      <a:r>
                        <a:rPr lang="fr-CA" i="1" dirty="0" smtClean="0"/>
                        <a:t>c</a:t>
                      </a:r>
                      <a:r>
                        <a:rPr lang="fr-CA" i="0" dirty="0" smtClean="0"/>
                        <a:t> =</a:t>
                      </a:r>
                      <a:r>
                        <a:rPr lang="fr-CA" i="0" baseline="0" dirty="0" smtClean="0"/>
                        <a:t> 3</a:t>
                      </a:r>
                    </a:p>
                    <a:p>
                      <a:pPr algn="ctr"/>
                      <a:r>
                        <a:rPr lang="fr-CA" i="1" baseline="0" dirty="0" smtClean="0"/>
                        <a:t>f </a:t>
                      </a:r>
                      <a:r>
                        <a:rPr lang="fr-CA" i="0" baseline="0" dirty="0" smtClean="0"/>
                        <a:t>= 3</a:t>
                      </a:r>
                      <a:endParaRPr lang="fr-CA" i="1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i="1" baseline="0" dirty="0" smtClean="0"/>
                        <a:t>d</a:t>
                      </a:r>
                      <a:r>
                        <a:rPr lang="fr-CA" i="0" baseline="0" dirty="0" smtClean="0"/>
                        <a:t> = 4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i="1" dirty="0" smtClean="0"/>
                        <a:t>b</a:t>
                      </a:r>
                      <a:r>
                        <a:rPr lang="fr-CA" i="0" dirty="0" smtClean="0"/>
                        <a:t> = 2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i="1" dirty="0" smtClean="0"/>
                        <a:t>a</a:t>
                      </a:r>
                      <a:r>
                        <a:rPr lang="fr-CA" i="0" dirty="0" smtClean="0"/>
                        <a:t> = 2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i="1" dirty="0" smtClean="0"/>
                        <a:t>f = 1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i="1" dirty="0" smtClean="0"/>
                        <a:t>c</a:t>
                      </a:r>
                      <a:r>
                        <a:rPr lang="fr-CA" i="0" dirty="0" smtClean="0"/>
                        <a:t> =</a:t>
                      </a:r>
                      <a:r>
                        <a:rPr lang="fr-CA" i="0" baseline="0" dirty="0" smtClean="0"/>
                        <a:t> 1</a:t>
                      </a:r>
                    </a:p>
                    <a:p>
                      <a:pPr algn="ctr"/>
                      <a:r>
                        <a:rPr lang="fr-CA" i="1" baseline="0" dirty="0" smtClean="0"/>
                        <a:t>e</a:t>
                      </a:r>
                      <a:r>
                        <a:rPr lang="fr-CA" i="0" baseline="0" dirty="0" smtClean="0"/>
                        <a:t> = 0</a:t>
                      </a:r>
                      <a:endParaRPr lang="fr-CA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i="1" dirty="0" smtClean="0"/>
                        <a:t>b</a:t>
                      </a:r>
                      <a:r>
                        <a:rPr lang="fr-CA" i="0" dirty="0" smtClean="0"/>
                        <a:t> = 5</a:t>
                      </a:r>
                    </a:p>
                    <a:p>
                      <a:pPr algn="ctr"/>
                      <a:r>
                        <a:rPr lang="fr-CA" i="1" dirty="0" smtClean="0"/>
                        <a:t>a</a:t>
                      </a:r>
                      <a:r>
                        <a:rPr lang="fr-CA" i="0" dirty="0" smtClean="0"/>
                        <a:t> = 3</a:t>
                      </a:r>
                    </a:p>
                    <a:p>
                      <a:pPr algn="ctr"/>
                      <a:r>
                        <a:rPr lang="fr-CA" i="1" dirty="0" smtClean="0"/>
                        <a:t>c</a:t>
                      </a:r>
                      <a:r>
                        <a:rPr lang="fr-CA" i="0" dirty="0" smtClean="0"/>
                        <a:t> =</a:t>
                      </a:r>
                      <a:r>
                        <a:rPr lang="fr-CA" i="0" baseline="0" dirty="0" smtClean="0"/>
                        <a:t> 2</a:t>
                      </a:r>
                    </a:p>
                    <a:p>
                      <a:pPr algn="ctr"/>
                      <a:r>
                        <a:rPr lang="fr-CA" i="1" baseline="0" dirty="0" smtClean="0"/>
                        <a:t>f = 1</a:t>
                      </a:r>
                    </a:p>
                    <a:p>
                      <a:pPr algn="ctr"/>
                      <a:r>
                        <a:rPr lang="fr-CA" i="1" baseline="0" dirty="0" smtClean="0"/>
                        <a:t>d</a:t>
                      </a:r>
                      <a:r>
                        <a:rPr lang="fr-CA" i="0" baseline="0" dirty="0" smtClean="0"/>
                        <a:t> = 0</a:t>
                      </a:r>
                    </a:p>
                    <a:p>
                      <a:pPr algn="ctr"/>
                      <a:r>
                        <a:rPr lang="fr-CA" i="1" baseline="0" dirty="0" smtClean="0"/>
                        <a:t>e</a:t>
                      </a:r>
                      <a:r>
                        <a:rPr lang="fr-CA" i="0" baseline="0" dirty="0" smtClean="0"/>
                        <a:t> = 0</a:t>
                      </a:r>
                      <a:endParaRPr lang="fr-CA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i="1" dirty="0" smtClean="0"/>
                        <a:t>a</a:t>
                      </a:r>
                      <a:r>
                        <a:rPr lang="fr-CA" i="0" dirty="0" smtClean="0"/>
                        <a:t> = 8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i="1" dirty="0" smtClean="0"/>
                        <a:t>c</a:t>
                      </a:r>
                      <a:r>
                        <a:rPr lang="fr-CA" i="0" dirty="0" smtClean="0"/>
                        <a:t> =</a:t>
                      </a:r>
                      <a:r>
                        <a:rPr lang="fr-CA" i="0" baseline="0" dirty="0" smtClean="0"/>
                        <a:t> 6</a:t>
                      </a:r>
                    </a:p>
                    <a:p>
                      <a:pPr algn="ctr"/>
                      <a:r>
                        <a:rPr lang="fr-CA" i="1" dirty="0" smtClean="0"/>
                        <a:t>b</a:t>
                      </a:r>
                      <a:r>
                        <a:rPr lang="fr-CA" i="0" dirty="0" smtClean="0"/>
                        <a:t> = 3</a:t>
                      </a:r>
                    </a:p>
                    <a:p>
                      <a:pPr algn="ctr"/>
                      <a:r>
                        <a:rPr lang="fr-CA" i="1" baseline="0" dirty="0" smtClean="0"/>
                        <a:t>f = 2</a:t>
                      </a:r>
                    </a:p>
                    <a:p>
                      <a:pPr algn="ctr"/>
                      <a:r>
                        <a:rPr lang="fr-CA" i="1" baseline="0" dirty="0" smtClean="0"/>
                        <a:t>d</a:t>
                      </a:r>
                      <a:r>
                        <a:rPr lang="fr-CA" i="0" baseline="0" dirty="0" smtClean="0"/>
                        <a:t> = 0</a:t>
                      </a:r>
                    </a:p>
                    <a:p>
                      <a:pPr algn="ctr"/>
                      <a:r>
                        <a:rPr lang="fr-CA" i="1" baseline="0" dirty="0" smtClean="0"/>
                        <a:t>e</a:t>
                      </a:r>
                      <a:r>
                        <a:rPr lang="fr-CA" i="0" baseline="0" dirty="0" smtClean="0"/>
                        <a:t> = 0</a:t>
                      </a:r>
                      <a:endParaRPr lang="fr-CA" i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3144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936104"/>
          </a:xfrm>
        </p:spPr>
        <p:txBody>
          <a:bodyPr>
            <a:normAutofit/>
          </a:bodyPr>
          <a:lstStyle/>
          <a:p>
            <a:r>
              <a:rPr lang="fr-CA" dirty="0" smtClean="0"/>
              <a:t>Algorithme FREQUENT</a:t>
            </a:r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6EF3C-0090-4DA6-A32C-ABDEB8517973}" type="slidenum">
              <a:rPr lang="en-CA" smtClean="0"/>
              <a:pPr/>
              <a:t>15</a:t>
            </a:fld>
            <a:endParaRPr lang="en-CA"/>
          </a:p>
        </p:txBody>
      </p:sp>
      <p:sp>
        <p:nvSpPr>
          <p:cNvPr id="6" name="TextBox 5"/>
          <p:cNvSpPr txBox="1"/>
          <p:nvPr/>
        </p:nvSpPr>
        <p:spPr>
          <a:xfrm>
            <a:off x="0" y="1916832"/>
            <a:ext cx="14756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48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fr-CA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←</a:t>
            </a:r>
            <a:endParaRPr lang="fr-CA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40352" y="1916831"/>
            <a:ext cx="14036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←…</a:t>
            </a:r>
            <a:endParaRPr lang="fr-CA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Content Placeholder 7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284984"/>
                <a:ext cx="8229600" cy="3573016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fr-CA" dirty="0" smtClean="0"/>
                  <a:t>Observation:</a:t>
                </a:r>
              </a:p>
              <a:p>
                <a:pPr lvl="1"/>
                <a:r>
                  <a:rPr lang="fr-CA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δ</a:t>
                </a:r>
                <a:r>
                  <a:rPr lang="fr-CA" i="1" baseline="-25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k,i</a:t>
                </a:r>
                <a:r>
                  <a:rPr lang="fr-CA" dirty="0" smtClean="0"/>
                  <a:t>: </a:t>
                </a:r>
                <a:r>
                  <a:rPr lang="fr-CA" dirty="0" smtClean="0"/>
                  <a:t>fréquence du </a:t>
                </a:r>
                <a:r>
                  <a:rPr lang="fr-CA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fr-CA" baseline="30000" dirty="0" err="1" smtClean="0"/>
                  <a:t>e</a:t>
                </a:r>
                <a:r>
                  <a:rPr lang="fr-CA" dirty="0" smtClean="0"/>
                  <a:t> item le plus fréquent dans la sous-fenêtre </a:t>
                </a:r>
                <a:r>
                  <a:rPr lang="fr-CA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fr-CA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fr-CA" i="1">
                            <a:latin typeface="Cambria Math"/>
                            <a:ea typeface="Cambria Math"/>
                          </a:rPr>
                          <m:t>𝛿</m:t>
                        </m:r>
                      </m:e>
                      <m:sub>
                        <m:r>
                          <a:rPr lang="fr-CA" b="0" i="1" smtClean="0">
                            <a:latin typeface="Cambria Math"/>
                            <a:ea typeface="Cambria Math"/>
                          </a:rPr>
                          <m:t>𝑘</m:t>
                        </m:r>
                      </m:sub>
                    </m:sSub>
                    <m:r>
                      <a:rPr lang="fr-CA" b="0" i="1" smtClean="0">
                        <a:latin typeface="Cambria Math"/>
                        <a:ea typeface="Cambria Math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fr-CA" b="0" i="1" smtClean="0">
                            <a:latin typeface="Cambria Math"/>
                            <a:ea typeface="Cambria Math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fr-CA" b="0" i="1" smtClean="0"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fr-CA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fr-CA" b="0" i="1" smtClean="0">
                                <a:latin typeface="Cambria Math"/>
                                <a:ea typeface="Cambria Math"/>
                              </a:rPr>
                              <m:t>𝛿</m:t>
                            </m:r>
                          </m:e>
                          <m:sub>
                            <m:r>
                              <a:rPr lang="fr-CA" b="0" i="1" smtClean="0">
                                <a:latin typeface="Cambria Math"/>
                                <a:ea typeface="Cambria Math"/>
                              </a:rPr>
                              <m:t>𝑘</m:t>
                            </m:r>
                            <m:r>
                              <a:rPr lang="fr-CA" b="0" i="1" smtClean="0">
                                <a:latin typeface="Cambria Math"/>
                                <a:ea typeface="Cambria Math"/>
                              </a:rPr>
                              <m:t>,</m:t>
                            </m:r>
                            <m:r>
                              <a:rPr lang="fr-CA" b="0" i="1" smtClean="0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fr-CA" dirty="0" smtClean="0"/>
                  <a:t>: fréquence maximum d’un item qui n’est pas dans les </a:t>
                </a:r>
                <a:r>
                  <a:rPr lang="fr-CA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fr-CA" dirty="0" smtClean="0"/>
                  <a:t> plus fréquents</a:t>
                </a:r>
              </a:p>
              <a:p>
                <a:r>
                  <a:rPr lang="fr-CA" dirty="0" smtClean="0"/>
                  <a:t>Solution:</a:t>
                </a:r>
              </a:p>
              <a:p>
                <a:pPr lvl="1"/>
                <a:r>
                  <a:rPr lang="fr-CA" dirty="0" smtClean="0"/>
                  <a:t>Calculer la somme des éléments les </a:t>
                </a:r>
                <a:r>
                  <a:rPr lang="fr-CA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fr-CA" dirty="0" smtClean="0"/>
                  <a:t> plus fréquents dans chaque sous-fenêtre</a:t>
                </a:r>
              </a:p>
              <a:p>
                <a:pPr lvl="1"/>
                <a:r>
                  <a:rPr lang="fr-CA" dirty="0" smtClean="0"/>
                  <a:t>Conserver ceux dont fréquence &gt; </a:t>
                </a:r>
                <a:r>
                  <a:rPr lang="fr-CA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δ</a:t>
                </a:r>
                <a:endParaRPr lang="fr-CA" dirty="0"/>
              </a:p>
            </p:txBody>
          </p:sp>
        </mc:Choice>
        <mc:Fallback>
          <p:sp>
            <p:nvSpPr>
              <p:cNvPr id="8" name="Conten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284984"/>
                <a:ext cx="8229600" cy="3573016"/>
              </a:xfrm>
              <a:blipFill rotWithShape="1">
                <a:blip r:embed="rId2"/>
                <a:stretch>
                  <a:fillRect t="-2730" r="-667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1455237"/>
              </p:ext>
            </p:extLst>
          </p:nvPr>
        </p:nvGraphicFramePr>
        <p:xfrm>
          <a:off x="1386509" y="1556792"/>
          <a:ext cx="6353843" cy="1737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24135"/>
                <a:gridCol w="1224136"/>
                <a:gridCol w="1296144"/>
                <a:gridCol w="1296144"/>
                <a:gridCol w="131328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CA" i="1" dirty="0" smtClean="0"/>
                        <a:t>a</a:t>
                      </a:r>
                      <a:r>
                        <a:rPr lang="fr-CA" i="0" dirty="0" smtClean="0"/>
                        <a:t> = 8</a:t>
                      </a:r>
                    </a:p>
                    <a:p>
                      <a:pPr algn="ctr"/>
                      <a:r>
                        <a:rPr lang="fr-CA" i="1" dirty="0" smtClean="0"/>
                        <a:t>b</a:t>
                      </a:r>
                      <a:r>
                        <a:rPr lang="fr-CA" i="0" dirty="0" smtClean="0"/>
                        <a:t> = 5</a:t>
                      </a:r>
                    </a:p>
                    <a:p>
                      <a:pPr algn="ctr"/>
                      <a:r>
                        <a:rPr lang="fr-CA" i="1" dirty="0" smtClean="0"/>
                        <a:t>d</a:t>
                      </a:r>
                      <a:r>
                        <a:rPr lang="fr-CA" i="0" dirty="0" smtClean="0"/>
                        <a:t> =</a:t>
                      </a:r>
                      <a:r>
                        <a:rPr lang="fr-CA" i="0" baseline="0" dirty="0" smtClean="0"/>
                        <a:t> 3</a:t>
                      </a:r>
                    </a:p>
                    <a:p>
                      <a:pPr algn="ctr"/>
                      <a:r>
                        <a:rPr lang="fr-CA" i="1" baseline="0" dirty="0" smtClean="0"/>
                        <a:t>c = 2</a:t>
                      </a:r>
                    </a:p>
                    <a:p>
                      <a:pPr algn="ctr"/>
                      <a:r>
                        <a:rPr lang="fr-CA" i="1" baseline="0" dirty="0" smtClean="0"/>
                        <a:t>f</a:t>
                      </a:r>
                      <a:r>
                        <a:rPr lang="fr-CA" i="0" baseline="0" dirty="0" smtClean="0"/>
                        <a:t> = 1</a:t>
                      </a:r>
                    </a:p>
                    <a:p>
                      <a:pPr algn="ctr"/>
                      <a:r>
                        <a:rPr lang="fr-CA" i="1" baseline="0" dirty="0" smtClean="0"/>
                        <a:t>e</a:t>
                      </a:r>
                      <a:r>
                        <a:rPr lang="fr-CA" i="0" baseline="0" dirty="0" smtClean="0"/>
                        <a:t> = 0</a:t>
                      </a:r>
                      <a:endParaRPr lang="fr-CA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i="1" baseline="0" dirty="0" smtClean="0"/>
                        <a:t>e</a:t>
                      </a:r>
                      <a:r>
                        <a:rPr lang="fr-CA" i="0" baseline="0" dirty="0" smtClean="0"/>
                        <a:t> = 6</a:t>
                      </a:r>
                      <a:endParaRPr lang="fr-CA" i="1" dirty="0" smtClean="0"/>
                    </a:p>
                    <a:p>
                      <a:pPr algn="ctr"/>
                      <a:r>
                        <a:rPr lang="fr-CA" i="1" dirty="0" smtClean="0"/>
                        <a:t>a</a:t>
                      </a:r>
                      <a:r>
                        <a:rPr lang="fr-CA" i="0" dirty="0" smtClean="0"/>
                        <a:t> = 4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i="1" baseline="0" dirty="0" smtClean="0"/>
                        <a:t>d</a:t>
                      </a:r>
                      <a:r>
                        <a:rPr lang="fr-CA" i="0" baseline="0" dirty="0" smtClean="0"/>
                        <a:t> = 4</a:t>
                      </a:r>
                    </a:p>
                    <a:p>
                      <a:pPr algn="ctr"/>
                      <a:r>
                        <a:rPr lang="fr-CA" i="1" dirty="0" smtClean="0"/>
                        <a:t>b</a:t>
                      </a:r>
                      <a:r>
                        <a:rPr lang="fr-CA" i="0" dirty="0" smtClean="0"/>
                        <a:t> = 3</a:t>
                      </a:r>
                    </a:p>
                    <a:p>
                      <a:pPr algn="ctr"/>
                      <a:r>
                        <a:rPr lang="fr-CA" i="1" dirty="0" smtClean="0"/>
                        <a:t>c</a:t>
                      </a:r>
                      <a:r>
                        <a:rPr lang="fr-CA" i="0" dirty="0" smtClean="0"/>
                        <a:t> =</a:t>
                      </a:r>
                      <a:r>
                        <a:rPr lang="fr-CA" i="0" baseline="0" dirty="0" smtClean="0"/>
                        <a:t> 3</a:t>
                      </a:r>
                    </a:p>
                    <a:p>
                      <a:pPr algn="ctr"/>
                      <a:r>
                        <a:rPr lang="fr-CA" i="1" baseline="0" dirty="0" smtClean="0"/>
                        <a:t>f </a:t>
                      </a:r>
                      <a:r>
                        <a:rPr lang="fr-CA" i="0" baseline="0" dirty="0" smtClean="0"/>
                        <a:t>= 3</a:t>
                      </a:r>
                      <a:endParaRPr lang="fr-CA" i="1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i="1" baseline="0" dirty="0" smtClean="0"/>
                        <a:t>d</a:t>
                      </a:r>
                      <a:r>
                        <a:rPr lang="fr-CA" i="0" baseline="0" dirty="0" smtClean="0"/>
                        <a:t> = 4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i="1" dirty="0" smtClean="0"/>
                        <a:t>b</a:t>
                      </a:r>
                      <a:r>
                        <a:rPr lang="fr-CA" i="0" dirty="0" smtClean="0"/>
                        <a:t> = 2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i="1" dirty="0" smtClean="0"/>
                        <a:t>a</a:t>
                      </a:r>
                      <a:r>
                        <a:rPr lang="fr-CA" i="0" dirty="0" smtClean="0"/>
                        <a:t> = 2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i="1" dirty="0" smtClean="0"/>
                        <a:t>f = 1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i="1" dirty="0" smtClean="0"/>
                        <a:t>c</a:t>
                      </a:r>
                      <a:r>
                        <a:rPr lang="fr-CA" i="0" dirty="0" smtClean="0"/>
                        <a:t> =</a:t>
                      </a:r>
                      <a:r>
                        <a:rPr lang="fr-CA" i="0" baseline="0" dirty="0" smtClean="0"/>
                        <a:t> 1</a:t>
                      </a:r>
                    </a:p>
                    <a:p>
                      <a:pPr algn="ctr"/>
                      <a:r>
                        <a:rPr lang="fr-CA" i="1" baseline="0" dirty="0" smtClean="0"/>
                        <a:t>e</a:t>
                      </a:r>
                      <a:r>
                        <a:rPr lang="fr-CA" i="0" baseline="0" dirty="0" smtClean="0"/>
                        <a:t> = 0</a:t>
                      </a:r>
                      <a:endParaRPr lang="fr-CA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i="1" dirty="0" smtClean="0"/>
                        <a:t>b</a:t>
                      </a:r>
                      <a:r>
                        <a:rPr lang="fr-CA" i="0" dirty="0" smtClean="0"/>
                        <a:t> = 5</a:t>
                      </a:r>
                    </a:p>
                    <a:p>
                      <a:pPr algn="ctr"/>
                      <a:r>
                        <a:rPr lang="fr-CA" i="1" dirty="0" smtClean="0"/>
                        <a:t>a</a:t>
                      </a:r>
                      <a:r>
                        <a:rPr lang="fr-CA" i="0" dirty="0" smtClean="0"/>
                        <a:t> = 3</a:t>
                      </a:r>
                    </a:p>
                    <a:p>
                      <a:pPr algn="ctr"/>
                      <a:r>
                        <a:rPr lang="fr-CA" i="1" dirty="0" smtClean="0"/>
                        <a:t>c</a:t>
                      </a:r>
                      <a:r>
                        <a:rPr lang="fr-CA" i="0" dirty="0" smtClean="0"/>
                        <a:t> =</a:t>
                      </a:r>
                      <a:r>
                        <a:rPr lang="fr-CA" i="0" baseline="0" dirty="0" smtClean="0"/>
                        <a:t> 2</a:t>
                      </a:r>
                    </a:p>
                    <a:p>
                      <a:pPr algn="ctr"/>
                      <a:r>
                        <a:rPr lang="fr-CA" i="1" baseline="0" dirty="0" smtClean="0"/>
                        <a:t>f = 1</a:t>
                      </a:r>
                    </a:p>
                    <a:p>
                      <a:pPr algn="ctr"/>
                      <a:r>
                        <a:rPr lang="fr-CA" i="1" baseline="0" dirty="0" smtClean="0"/>
                        <a:t>d</a:t>
                      </a:r>
                      <a:r>
                        <a:rPr lang="fr-CA" i="0" baseline="0" dirty="0" smtClean="0"/>
                        <a:t> = 0</a:t>
                      </a:r>
                    </a:p>
                    <a:p>
                      <a:pPr algn="ctr"/>
                      <a:r>
                        <a:rPr lang="fr-CA" i="1" baseline="0" dirty="0" smtClean="0"/>
                        <a:t>e</a:t>
                      </a:r>
                      <a:r>
                        <a:rPr lang="fr-CA" i="0" baseline="0" dirty="0" smtClean="0"/>
                        <a:t> = 0</a:t>
                      </a:r>
                      <a:endParaRPr lang="fr-CA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i="1" dirty="0" smtClean="0"/>
                        <a:t>a</a:t>
                      </a:r>
                      <a:r>
                        <a:rPr lang="fr-CA" i="0" dirty="0" smtClean="0"/>
                        <a:t> = 8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i="1" dirty="0" smtClean="0"/>
                        <a:t>c</a:t>
                      </a:r>
                      <a:r>
                        <a:rPr lang="fr-CA" i="0" dirty="0" smtClean="0"/>
                        <a:t> =</a:t>
                      </a:r>
                      <a:r>
                        <a:rPr lang="fr-CA" i="0" baseline="0" dirty="0" smtClean="0"/>
                        <a:t> 6</a:t>
                      </a:r>
                    </a:p>
                    <a:p>
                      <a:pPr algn="ctr"/>
                      <a:r>
                        <a:rPr lang="fr-CA" i="1" dirty="0" smtClean="0"/>
                        <a:t>b</a:t>
                      </a:r>
                      <a:r>
                        <a:rPr lang="fr-CA" i="0" dirty="0" smtClean="0"/>
                        <a:t> = 3</a:t>
                      </a:r>
                    </a:p>
                    <a:p>
                      <a:pPr algn="ctr"/>
                      <a:r>
                        <a:rPr lang="fr-CA" i="1" baseline="0" dirty="0" smtClean="0"/>
                        <a:t>f = 2</a:t>
                      </a:r>
                    </a:p>
                    <a:p>
                      <a:pPr algn="ctr"/>
                      <a:r>
                        <a:rPr lang="fr-CA" i="1" baseline="0" dirty="0" smtClean="0"/>
                        <a:t>d</a:t>
                      </a:r>
                      <a:r>
                        <a:rPr lang="fr-CA" i="0" baseline="0" dirty="0" smtClean="0"/>
                        <a:t> = 0</a:t>
                      </a:r>
                    </a:p>
                    <a:p>
                      <a:pPr algn="ctr"/>
                      <a:r>
                        <a:rPr lang="fr-CA" i="1" baseline="0" dirty="0" smtClean="0"/>
                        <a:t>e</a:t>
                      </a:r>
                      <a:r>
                        <a:rPr lang="fr-CA" i="0" baseline="0" dirty="0" smtClean="0"/>
                        <a:t> = 0</a:t>
                      </a:r>
                      <a:endParaRPr lang="fr-CA" i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8291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6EF3C-0090-4DA6-A32C-ABDEB8517973}" type="slidenum">
              <a:rPr lang="en-CA" smtClean="0"/>
              <a:pPr/>
              <a:t>16</a:t>
            </a:fld>
            <a:endParaRPr lang="en-CA"/>
          </a:p>
        </p:txBody>
      </p:sp>
      <p:sp>
        <p:nvSpPr>
          <p:cNvPr id="6" name="TextBox 5"/>
          <p:cNvSpPr txBox="1"/>
          <p:nvPr/>
        </p:nvSpPr>
        <p:spPr>
          <a:xfrm>
            <a:off x="0" y="3090339"/>
            <a:ext cx="14756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←</a:t>
            </a:r>
          </a:p>
          <a:p>
            <a:r>
              <a:rPr lang="fr-CA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fr-CA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91671" y="3130535"/>
            <a:ext cx="14036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←</a:t>
            </a:r>
          </a:p>
          <a:p>
            <a:r>
              <a:rPr lang="fr-CA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fr-CA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4255112"/>
              </p:ext>
            </p:extLst>
          </p:nvPr>
        </p:nvGraphicFramePr>
        <p:xfrm>
          <a:off x="737828" y="3099632"/>
          <a:ext cx="6353843" cy="1737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24135"/>
                <a:gridCol w="1224136"/>
                <a:gridCol w="1296144"/>
                <a:gridCol w="1296144"/>
                <a:gridCol w="131328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CA" i="1" dirty="0" smtClean="0"/>
                        <a:t>a</a:t>
                      </a:r>
                      <a:r>
                        <a:rPr lang="fr-CA" i="0" dirty="0" smtClean="0"/>
                        <a:t> = 8</a:t>
                      </a:r>
                    </a:p>
                    <a:p>
                      <a:pPr algn="ctr"/>
                      <a:r>
                        <a:rPr lang="fr-CA" i="1" dirty="0" smtClean="0"/>
                        <a:t>b</a:t>
                      </a:r>
                      <a:r>
                        <a:rPr lang="fr-CA" i="0" dirty="0" smtClean="0"/>
                        <a:t> = 5</a:t>
                      </a:r>
                    </a:p>
                    <a:p>
                      <a:pPr algn="ctr"/>
                      <a:r>
                        <a:rPr lang="fr-CA" i="1" dirty="0" smtClean="0"/>
                        <a:t>d</a:t>
                      </a:r>
                      <a:r>
                        <a:rPr lang="fr-CA" i="0" dirty="0" smtClean="0"/>
                        <a:t> =</a:t>
                      </a:r>
                      <a:r>
                        <a:rPr lang="fr-CA" i="0" baseline="0" dirty="0" smtClean="0"/>
                        <a:t> 3</a:t>
                      </a:r>
                    </a:p>
                    <a:p>
                      <a:pPr algn="ctr"/>
                      <a:r>
                        <a:rPr lang="fr-CA" i="1" baseline="0" dirty="0" smtClean="0"/>
                        <a:t>c = 2</a:t>
                      </a:r>
                    </a:p>
                    <a:p>
                      <a:pPr algn="ctr"/>
                      <a:r>
                        <a:rPr lang="fr-CA" i="1" baseline="0" dirty="0" smtClean="0"/>
                        <a:t>f</a:t>
                      </a:r>
                      <a:r>
                        <a:rPr lang="fr-CA" i="0" baseline="0" dirty="0" smtClean="0"/>
                        <a:t> = 1</a:t>
                      </a:r>
                    </a:p>
                    <a:p>
                      <a:pPr algn="ctr"/>
                      <a:r>
                        <a:rPr lang="fr-CA" i="1" baseline="0" dirty="0" smtClean="0"/>
                        <a:t>e</a:t>
                      </a:r>
                      <a:r>
                        <a:rPr lang="fr-CA" i="0" baseline="0" dirty="0" smtClean="0"/>
                        <a:t> = 0</a:t>
                      </a:r>
                      <a:endParaRPr lang="fr-CA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i="1" baseline="0" dirty="0" smtClean="0"/>
                        <a:t>e</a:t>
                      </a:r>
                      <a:r>
                        <a:rPr lang="fr-CA" i="0" baseline="0" dirty="0" smtClean="0"/>
                        <a:t> = 6</a:t>
                      </a:r>
                      <a:endParaRPr lang="fr-CA" i="1" dirty="0" smtClean="0"/>
                    </a:p>
                    <a:p>
                      <a:pPr algn="ctr"/>
                      <a:r>
                        <a:rPr lang="fr-CA" i="1" dirty="0" smtClean="0"/>
                        <a:t>a</a:t>
                      </a:r>
                      <a:r>
                        <a:rPr lang="fr-CA" i="0" dirty="0" smtClean="0"/>
                        <a:t> = 4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i="1" baseline="0" dirty="0" smtClean="0"/>
                        <a:t>d</a:t>
                      </a:r>
                      <a:r>
                        <a:rPr lang="fr-CA" i="0" baseline="0" dirty="0" smtClean="0"/>
                        <a:t> = 4</a:t>
                      </a:r>
                    </a:p>
                    <a:p>
                      <a:pPr algn="ctr"/>
                      <a:r>
                        <a:rPr lang="fr-CA" i="1" dirty="0" smtClean="0"/>
                        <a:t>b</a:t>
                      </a:r>
                      <a:r>
                        <a:rPr lang="fr-CA" i="0" dirty="0" smtClean="0"/>
                        <a:t> = 3</a:t>
                      </a:r>
                    </a:p>
                    <a:p>
                      <a:pPr algn="ctr"/>
                      <a:r>
                        <a:rPr lang="fr-CA" i="1" dirty="0" smtClean="0"/>
                        <a:t>c</a:t>
                      </a:r>
                      <a:r>
                        <a:rPr lang="fr-CA" i="0" dirty="0" smtClean="0"/>
                        <a:t> =</a:t>
                      </a:r>
                      <a:r>
                        <a:rPr lang="fr-CA" i="0" baseline="0" dirty="0" smtClean="0"/>
                        <a:t> 3</a:t>
                      </a:r>
                    </a:p>
                    <a:p>
                      <a:pPr algn="ctr"/>
                      <a:r>
                        <a:rPr lang="fr-CA" i="1" baseline="0" dirty="0" smtClean="0"/>
                        <a:t>f </a:t>
                      </a:r>
                      <a:r>
                        <a:rPr lang="fr-CA" i="0" baseline="0" dirty="0" smtClean="0"/>
                        <a:t>= 3</a:t>
                      </a:r>
                      <a:endParaRPr lang="fr-CA" i="1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i="1" baseline="0" dirty="0" smtClean="0"/>
                        <a:t>d</a:t>
                      </a:r>
                      <a:r>
                        <a:rPr lang="fr-CA" i="0" baseline="0" dirty="0" smtClean="0"/>
                        <a:t> = 4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i="1" dirty="0" smtClean="0"/>
                        <a:t>b</a:t>
                      </a:r>
                      <a:r>
                        <a:rPr lang="fr-CA" i="0" dirty="0" smtClean="0"/>
                        <a:t> = 2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i="1" dirty="0" smtClean="0"/>
                        <a:t>a</a:t>
                      </a:r>
                      <a:r>
                        <a:rPr lang="fr-CA" i="0" dirty="0" smtClean="0"/>
                        <a:t> = 2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i="1" dirty="0" smtClean="0"/>
                        <a:t>f = 1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i="1" dirty="0" smtClean="0"/>
                        <a:t>c</a:t>
                      </a:r>
                      <a:r>
                        <a:rPr lang="fr-CA" i="0" dirty="0" smtClean="0"/>
                        <a:t> =</a:t>
                      </a:r>
                      <a:r>
                        <a:rPr lang="fr-CA" i="0" baseline="0" dirty="0" smtClean="0"/>
                        <a:t> 1</a:t>
                      </a:r>
                    </a:p>
                    <a:p>
                      <a:pPr algn="ctr"/>
                      <a:r>
                        <a:rPr lang="fr-CA" i="1" baseline="0" dirty="0" smtClean="0"/>
                        <a:t>e</a:t>
                      </a:r>
                      <a:r>
                        <a:rPr lang="fr-CA" i="0" baseline="0" dirty="0" smtClean="0"/>
                        <a:t> = 0</a:t>
                      </a:r>
                      <a:endParaRPr lang="fr-CA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i="1" dirty="0" smtClean="0"/>
                        <a:t>b</a:t>
                      </a:r>
                      <a:r>
                        <a:rPr lang="fr-CA" i="0" dirty="0" smtClean="0"/>
                        <a:t> = 5</a:t>
                      </a:r>
                    </a:p>
                    <a:p>
                      <a:pPr algn="ctr"/>
                      <a:r>
                        <a:rPr lang="fr-CA" i="1" dirty="0" smtClean="0"/>
                        <a:t>a</a:t>
                      </a:r>
                      <a:r>
                        <a:rPr lang="fr-CA" i="0" dirty="0" smtClean="0"/>
                        <a:t> = 3</a:t>
                      </a:r>
                    </a:p>
                    <a:p>
                      <a:pPr algn="ctr"/>
                      <a:r>
                        <a:rPr lang="fr-CA" i="1" dirty="0" smtClean="0"/>
                        <a:t>c</a:t>
                      </a:r>
                      <a:r>
                        <a:rPr lang="fr-CA" i="0" dirty="0" smtClean="0"/>
                        <a:t> =</a:t>
                      </a:r>
                      <a:r>
                        <a:rPr lang="fr-CA" i="0" baseline="0" dirty="0" smtClean="0"/>
                        <a:t> 2</a:t>
                      </a:r>
                    </a:p>
                    <a:p>
                      <a:pPr algn="ctr"/>
                      <a:r>
                        <a:rPr lang="fr-CA" i="1" baseline="0" dirty="0" smtClean="0"/>
                        <a:t>f = 1</a:t>
                      </a:r>
                    </a:p>
                    <a:p>
                      <a:pPr algn="ctr"/>
                      <a:r>
                        <a:rPr lang="fr-CA" i="1" baseline="0" dirty="0" smtClean="0"/>
                        <a:t>d</a:t>
                      </a:r>
                      <a:r>
                        <a:rPr lang="fr-CA" i="0" baseline="0" dirty="0" smtClean="0"/>
                        <a:t> = 0</a:t>
                      </a:r>
                    </a:p>
                    <a:p>
                      <a:pPr algn="ctr"/>
                      <a:r>
                        <a:rPr lang="fr-CA" i="1" baseline="0" dirty="0" smtClean="0"/>
                        <a:t>e</a:t>
                      </a:r>
                      <a:r>
                        <a:rPr lang="fr-CA" i="0" baseline="0" dirty="0" smtClean="0"/>
                        <a:t> = 0</a:t>
                      </a:r>
                      <a:endParaRPr lang="fr-CA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i="1" dirty="0" smtClean="0"/>
                        <a:t>a</a:t>
                      </a:r>
                      <a:r>
                        <a:rPr lang="fr-CA" i="0" dirty="0" smtClean="0"/>
                        <a:t> = 8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i="1" dirty="0" smtClean="0"/>
                        <a:t>c</a:t>
                      </a:r>
                      <a:r>
                        <a:rPr lang="fr-CA" i="0" dirty="0" smtClean="0"/>
                        <a:t> =</a:t>
                      </a:r>
                      <a:r>
                        <a:rPr lang="fr-CA" i="0" baseline="0" dirty="0" smtClean="0"/>
                        <a:t> 6</a:t>
                      </a:r>
                    </a:p>
                    <a:p>
                      <a:pPr algn="ctr"/>
                      <a:r>
                        <a:rPr lang="fr-CA" i="1" dirty="0" smtClean="0"/>
                        <a:t>b</a:t>
                      </a:r>
                      <a:r>
                        <a:rPr lang="fr-CA" i="0" dirty="0" smtClean="0"/>
                        <a:t> = 3</a:t>
                      </a:r>
                    </a:p>
                    <a:p>
                      <a:pPr algn="ctr"/>
                      <a:r>
                        <a:rPr lang="fr-CA" i="1" baseline="0" dirty="0" smtClean="0"/>
                        <a:t>f = 2</a:t>
                      </a:r>
                    </a:p>
                    <a:p>
                      <a:pPr algn="ctr"/>
                      <a:r>
                        <a:rPr lang="fr-CA" i="1" baseline="0" dirty="0" smtClean="0"/>
                        <a:t>d</a:t>
                      </a:r>
                      <a:r>
                        <a:rPr lang="fr-CA" i="0" baseline="0" dirty="0" smtClean="0"/>
                        <a:t> = 0</a:t>
                      </a:r>
                    </a:p>
                    <a:p>
                      <a:pPr algn="ctr"/>
                      <a:r>
                        <a:rPr lang="fr-CA" i="1" baseline="0" dirty="0" smtClean="0"/>
                        <a:t>e</a:t>
                      </a:r>
                      <a:r>
                        <a:rPr lang="fr-CA" i="0" baseline="0" dirty="0" smtClean="0"/>
                        <a:t> = 0</a:t>
                      </a:r>
                      <a:endParaRPr lang="fr-CA" i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26628" y="4899832"/>
            <a:ext cx="9361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i="1" dirty="0"/>
              <a:t>a</a:t>
            </a:r>
            <a:r>
              <a:rPr lang="fr-CA" dirty="0"/>
              <a:t> = 8</a:t>
            </a:r>
          </a:p>
          <a:p>
            <a:pPr algn="ctr"/>
            <a:r>
              <a:rPr lang="fr-CA" i="1" dirty="0"/>
              <a:t>b</a:t>
            </a:r>
            <a:r>
              <a:rPr lang="fr-CA" dirty="0"/>
              <a:t> = 5</a:t>
            </a:r>
          </a:p>
          <a:p>
            <a:pPr algn="ctr"/>
            <a:r>
              <a:rPr lang="fr-CA" i="1" dirty="0" smtClean="0"/>
              <a:t>d</a:t>
            </a:r>
            <a:r>
              <a:rPr lang="fr-CA" dirty="0" smtClean="0"/>
              <a:t> </a:t>
            </a:r>
            <a:r>
              <a:rPr lang="fr-CA" dirty="0"/>
              <a:t>= 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82018" y="4899832"/>
            <a:ext cx="9361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i="1" dirty="0"/>
              <a:t>a</a:t>
            </a:r>
            <a:r>
              <a:rPr lang="fr-CA" dirty="0"/>
              <a:t> = </a:t>
            </a:r>
            <a:r>
              <a:rPr lang="fr-CA" dirty="0" smtClean="0"/>
              <a:t>12</a:t>
            </a:r>
            <a:endParaRPr lang="fr-CA" dirty="0"/>
          </a:p>
          <a:p>
            <a:pPr algn="ctr"/>
            <a:r>
              <a:rPr lang="fr-CA" i="1" dirty="0"/>
              <a:t>d</a:t>
            </a:r>
            <a:r>
              <a:rPr lang="fr-CA" dirty="0"/>
              <a:t> = 7</a:t>
            </a:r>
          </a:p>
          <a:p>
            <a:pPr algn="ctr"/>
            <a:r>
              <a:rPr lang="fr-CA" i="1" dirty="0"/>
              <a:t>e</a:t>
            </a:r>
            <a:r>
              <a:rPr lang="fr-CA" dirty="0"/>
              <a:t> = 6</a:t>
            </a:r>
          </a:p>
          <a:p>
            <a:pPr algn="ctr"/>
            <a:r>
              <a:rPr lang="fr-CA" i="1" dirty="0" smtClean="0"/>
              <a:t>b</a:t>
            </a:r>
            <a:r>
              <a:rPr lang="fr-CA" dirty="0" smtClean="0"/>
              <a:t> </a:t>
            </a:r>
            <a:r>
              <a:rPr lang="fr-CA" dirty="0"/>
              <a:t>= </a:t>
            </a:r>
            <a:r>
              <a:rPr lang="fr-CA" dirty="0" smtClean="0"/>
              <a:t>5</a:t>
            </a:r>
            <a:endParaRPr lang="fr-CA" dirty="0"/>
          </a:p>
        </p:txBody>
      </p:sp>
      <p:sp>
        <p:nvSpPr>
          <p:cNvPr id="11" name="TextBox 10"/>
          <p:cNvSpPr txBox="1"/>
          <p:nvPr/>
        </p:nvSpPr>
        <p:spPr>
          <a:xfrm>
            <a:off x="3335473" y="4899832"/>
            <a:ext cx="9361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i="1" dirty="0"/>
              <a:t>a</a:t>
            </a:r>
            <a:r>
              <a:rPr lang="fr-CA" dirty="0"/>
              <a:t> = </a:t>
            </a:r>
            <a:r>
              <a:rPr lang="fr-CA" dirty="0" smtClean="0"/>
              <a:t>14</a:t>
            </a:r>
            <a:endParaRPr lang="fr-CA" dirty="0"/>
          </a:p>
          <a:p>
            <a:pPr algn="ctr"/>
            <a:r>
              <a:rPr lang="fr-CA" i="1" dirty="0"/>
              <a:t>d</a:t>
            </a:r>
            <a:r>
              <a:rPr lang="fr-CA" dirty="0"/>
              <a:t> = </a:t>
            </a:r>
            <a:r>
              <a:rPr lang="fr-CA" dirty="0" smtClean="0"/>
              <a:t>11</a:t>
            </a:r>
            <a:endParaRPr lang="fr-CA" dirty="0"/>
          </a:p>
          <a:p>
            <a:pPr algn="ctr"/>
            <a:r>
              <a:rPr lang="fr-CA" i="1" dirty="0" smtClean="0"/>
              <a:t>b</a:t>
            </a:r>
            <a:r>
              <a:rPr lang="fr-CA" dirty="0" smtClean="0"/>
              <a:t> </a:t>
            </a:r>
            <a:r>
              <a:rPr lang="fr-CA" dirty="0"/>
              <a:t>= </a:t>
            </a:r>
            <a:r>
              <a:rPr lang="fr-CA" dirty="0" smtClean="0"/>
              <a:t>7</a:t>
            </a:r>
            <a:endParaRPr lang="fr-CA" dirty="0"/>
          </a:p>
          <a:p>
            <a:pPr algn="ctr"/>
            <a:r>
              <a:rPr lang="fr-CA" i="1" dirty="0" smtClean="0"/>
              <a:t>e</a:t>
            </a:r>
            <a:r>
              <a:rPr lang="fr-CA" dirty="0" smtClean="0"/>
              <a:t> </a:t>
            </a:r>
            <a:r>
              <a:rPr lang="fr-CA" dirty="0"/>
              <a:t>= </a:t>
            </a:r>
            <a:r>
              <a:rPr lang="fr-CA" dirty="0" smtClean="0"/>
              <a:t>6</a:t>
            </a:r>
            <a:endParaRPr lang="fr-CA" dirty="0"/>
          </a:p>
        </p:txBody>
      </p:sp>
      <p:sp>
        <p:nvSpPr>
          <p:cNvPr id="12" name="TextBox 11"/>
          <p:cNvSpPr txBox="1"/>
          <p:nvPr/>
        </p:nvSpPr>
        <p:spPr>
          <a:xfrm>
            <a:off x="4710893" y="4892127"/>
            <a:ext cx="9361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i="1" dirty="0"/>
              <a:t>a</a:t>
            </a:r>
            <a:r>
              <a:rPr lang="fr-CA" dirty="0"/>
              <a:t> = </a:t>
            </a:r>
            <a:r>
              <a:rPr lang="fr-CA" dirty="0" smtClean="0"/>
              <a:t>17</a:t>
            </a:r>
            <a:endParaRPr lang="fr-CA" dirty="0"/>
          </a:p>
          <a:p>
            <a:pPr algn="ctr"/>
            <a:r>
              <a:rPr lang="fr-CA" i="1" dirty="0"/>
              <a:t>b</a:t>
            </a:r>
            <a:r>
              <a:rPr lang="fr-CA" dirty="0"/>
              <a:t> = </a:t>
            </a:r>
            <a:r>
              <a:rPr lang="fr-CA" dirty="0" smtClean="0"/>
              <a:t>12</a:t>
            </a:r>
            <a:endParaRPr lang="fr-CA" dirty="0"/>
          </a:p>
          <a:p>
            <a:pPr algn="ctr"/>
            <a:r>
              <a:rPr lang="fr-CA" i="1" dirty="0"/>
              <a:t>d</a:t>
            </a:r>
            <a:r>
              <a:rPr lang="fr-CA" dirty="0"/>
              <a:t> = </a:t>
            </a:r>
            <a:r>
              <a:rPr lang="fr-CA" dirty="0" smtClean="0"/>
              <a:t>11</a:t>
            </a:r>
            <a:endParaRPr lang="fr-CA" dirty="0"/>
          </a:p>
          <a:p>
            <a:pPr algn="ctr"/>
            <a:r>
              <a:rPr lang="fr-CA" i="1" dirty="0"/>
              <a:t>e</a:t>
            </a:r>
            <a:r>
              <a:rPr lang="fr-CA" dirty="0"/>
              <a:t> = 6</a:t>
            </a:r>
          </a:p>
          <a:p>
            <a:pPr algn="ctr"/>
            <a:r>
              <a:rPr lang="fr-CA" i="1" dirty="0" smtClean="0"/>
              <a:t>c</a:t>
            </a:r>
            <a:r>
              <a:rPr lang="fr-CA" dirty="0" smtClean="0"/>
              <a:t> </a:t>
            </a:r>
            <a:r>
              <a:rPr lang="fr-CA" dirty="0"/>
              <a:t>= </a:t>
            </a:r>
            <a:r>
              <a:rPr lang="fr-CA" dirty="0" smtClean="0"/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07037" y="4892127"/>
            <a:ext cx="9361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i="1" dirty="0"/>
              <a:t>a</a:t>
            </a:r>
            <a:r>
              <a:rPr lang="fr-CA" dirty="0"/>
              <a:t> = </a:t>
            </a:r>
            <a:r>
              <a:rPr lang="fr-CA" dirty="0" smtClean="0"/>
              <a:t>25</a:t>
            </a:r>
            <a:endParaRPr lang="fr-CA" dirty="0"/>
          </a:p>
          <a:p>
            <a:pPr algn="ctr"/>
            <a:r>
              <a:rPr lang="fr-CA" i="1" dirty="0"/>
              <a:t>b</a:t>
            </a:r>
            <a:r>
              <a:rPr lang="fr-CA" dirty="0"/>
              <a:t> = </a:t>
            </a:r>
            <a:r>
              <a:rPr lang="fr-CA" dirty="0" smtClean="0"/>
              <a:t>15</a:t>
            </a:r>
            <a:endParaRPr lang="fr-CA" dirty="0"/>
          </a:p>
          <a:p>
            <a:pPr algn="ctr"/>
            <a:r>
              <a:rPr lang="fr-CA" i="1" dirty="0"/>
              <a:t>d</a:t>
            </a:r>
            <a:r>
              <a:rPr lang="fr-CA" dirty="0"/>
              <a:t> = </a:t>
            </a:r>
            <a:r>
              <a:rPr lang="fr-CA" dirty="0" smtClean="0"/>
              <a:t>11</a:t>
            </a:r>
            <a:endParaRPr lang="fr-CA" dirty="0"/>
          </a:p>
          <a:p>
            <a:pPr algn="ctr"/>
            <a:r>
              <a:rPr lang="fr-CA" i="1" dirty="0" smtClean="0"/>
              <a:t>c</a:t>
            </a:r>
            <a:r>
              <a:rPr lang="fr-CA" dirty="0" smtClean="0"/>
              <a:t> </a:t>
            </a:r>
            <a:r>
              <a:rPr lang="fr-CA" dirty="0"/>
              <a:t>= </a:t>
            </a:r>
            <a:r>
              <a:rPr lang="fr-CA" dirty="0" smtClean="0"/>
              <a:t>8</a:t>
            </a:r>
          </a:p>
          <a:p>
            <a:pPr algn="ctr"/>
            <a:r>
              <a:rPr lang="fr-CA" i="1" dirty="0" smtClean="0"/>
              <a:t>e</a:t>
            </a:r>
            <a:r>
              <a:rPr lang="fr-CA" dirty="0" smtClean="0"/>
              <a:t> </a:t>
            </a:r>
            <a:r>
              <a:rPr lang="fr-CA" dirty="0"/>
              <a:t>= </a:t>
            </a:r>
            <a:r>
              <a:rPr lang="fr-CA" dirty="0" smtClean="0"/>
              <a:t>6</a:t>
            </a:r>
            <a:endParaRPr lang="fr-CA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Content Placeholder 14"/>
              <p:cNvSpPr>
                <a:spLocks noGrp="1"/>
              </p:cNvSpPr>
              <p:nvPr>
                <p:ph idx="1"/>
              </p:nvPr>
            </p:nvSpPr>
            <p:spPr>
              <a:xfrm>
                <a:off x="6449" y="1772816"/>
                <a:ext cx="9137551" cy="1080120"/>
              </a:xfrm>
            </p:spPr>
            <p:txBody>
              <a:bodyPr/>
              <a:lstStyle/>
              <a:p>
                <a:r>
                  <a:rPr lang="fr-CA" dirty="0" smtClean="0"/>
                  <a:t>On recherche les 3 éléments les plus fréquents (</a:t>
                </a:r>
                <a:r>
                  <a:rPr lang="fr-CA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fr-CA" dirty="0" smtClean="0"/>
                  <a:t> = 3)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CA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fr-CA" i="1">
                            <a:latin typeface="Cambria Math"/>
                            <a:ea typeface="Cambria Math"/>
                          </a:rPr>
                          <m:t>𝛿</m:t>
                        </m:r>
                      </m:e>
                      <m:sub>
                        <m:r>
                          <a:rPr lang="fr-CA" b="0" i="1" smtClean="0">
                            <a:latin typeface="Cambria Math"/>
                            <a:ea typeface="Cambria Math"/>
                          </a:rPr>
                          <m:t>3</m:t>
                        </m:r>
                      </m:sub>
                    </m:sSub>
                    <m:r>
                      <a:rPr lang="fr-CA" i="1">
                        <a:latin typeface="Cambria Math"/>
                        <a:ea typeface="Cambria Math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fr-CA" i="1">
                            <a:latin typeface="Cambria Math"/>
                            <a:ea typeface="Cambria Math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fr-CA" i="1"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fr-CA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fr-CA" i="1">
                                <a:latin typeface="Cambria Math"/>
                                <a:ea typeface="Cambria Math"/>
                              </a:rPr>
                              <m:t>𝛿</m:t>
                            </m:r>
                          </m:e>
                          <m:sub>
                            <m:r>
                              <a:rPr lang="fr-CA" b="0" i="1" smtClean="0">
                                <a:latin typeface="Cambria Math"/>
                                <a:ea typeface="Cambria Math"/>
                              </a:rPr>
                              <m:t>3,</m:t>
                            </m:r>
                            <m:r>
                              <a:rPr lang="fr-CA" i="1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fr-CA" b="0" i="1" smtClean="0">
                        <a:latin typeface="Cambria Math"/>
                        <a:ea typeface="Cambria Math"/>
                      </a:rPr>
                      <m:t>=3+4+2+2+3=14</m:t>
                    </m:r>
                  </m:oMath>
                </a14:m>
                <a:endParaRPr lang="fr-CA" dirty="0"/>
              </a:p>
            </p:txBody>
          </p:sp>
        </mc:Choice>
        <mc:Fallback>
          <p:sp>
            <p:nvSpPr>
              <p:cNvPr id="15" name="Content Placeholder 1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449" y="1772816"/>
                <a:ext cx="9137551" cy="1080120"/>
              </a:xfrm>
              <a:blipFill rotWithShape="1">
                <a:blip r:embed="rId2"/>
                <a:stretch>
                  <a:fillRect t="-6215" r="-801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Connector 17"/>
          <p:cNvCxnSpPr/>
          <p:nvPr/>
        </p:nvCxnSpPr>
        <p:spPr>
          <a:xfrm>
            <a:off x="5935029" y="5494921"/>
            <a:ext cx="1156642" cy="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943141" y="4992165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>
                <a:solidFill>
                  <a:srgbClr val="008000"/>
                </a:solidFill>
              </a:rPr>
              <a:t>Conservés</a:t>
            </a:r>
            <a:endParaRPr lang="fr-CA" dirty="0">
              <a:solidFill>
                <a:srgbClr val="008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012667" y="5644206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>
                <a:solidFill>
                  <a:srgbClr val="FF0000"/>
                </a:solidFill>
              </a:rPr>
              <a:t>Rejetés</a:t>
            </a:r>
            <a:endParaRPr lang="fr-CA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164288" y="4696023"/>
            <a:ext cx="195416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A" b="1" dirty="0" smtClean="0"/>
              <a:t>Vraies valeurs:</a:t>
            </a:r>
          </a:p>
          <a:p>
            <a:pPr algn="r"/>
            <a:r>
              <a:rPr lang="fr-CA" i="1" dirty="0" smtClean="0"/>
              <a:t>a</a:t>
            </a:r>
            <a:r>
              <a:rPr lang="fr-CA" dirty="0" smtClean="0"/>
              <a:t> </a:t>
            </a:r>
            <a:r>
              <a:rPr lang="fr-CA" dirty="0"/>
              <a:t>= </a:t>
            </a:r>
            <a:r>
              <a:rPr lang="fr-CA" dirty="0" smtClean="0"/>
              <a:t>25</a:t>
            </a:r>
            <a:endParaRPr lang="fr-CA" dirty="0"/>
          </a:p>
          <a:p>
            <a:pPr algn="r"/>
            <a:r>
              <a:rPr lang="fr-CA" i="1" dirty="0"/>
              <a:t>b</a:t>
            </a:r>
            <a:r>
              <a:rPr lang="fr-CA" dirty="0"/>
              <a:t> = </a:t>
            </a:r>
            <a:r>
              <a:rPr lang="fr-CA" dirty="0" smtClean="0"/>
              <a:t>18</a:t>
            </a:r>
            <a:endParaRPr lang="fr-CA" dirty="0"/>
          </a:p>
          <a:p>
            <a:pPr algn="r"/>
            <a:r>
              <a:rPr lang="fr-CA" i="1" dirty="0"/>
              <a:t>c</a:t>
            </a:r>
            <a:r>
              <a:rPr lang="fr-CA" dirty="0"/>
              <a:t> = </a:t>
            </a:r>
            <a:r>
              <a:rPr lang="fr-CA" dirty="0" smtClean="0"/>
              <a:t>14</a:t>
            </a:r>
          </a:p>
          <a:p>
            <a:pPr algn="r"/>
            <a:r>
              <a:rPr lang="fr-CA" i="1" dirty="0"/>
              <a:t>d</a:t>
            </a:r>
            <a:r>
              <a:rPr lang="fr-CA" dirty="0"/>
              <a:t> = </a:t>
            </a:r>
            <a:r>
              <a:rPr lang="fr-CA" dirty="0" smtClean="0"/>
              <a:t>11</a:t>
            </a:r>
            <a:endParaRPr lang="fr-CA" dirty="0"/>
          </a:p>
          <a:p>
            <a:pPr algn="r"/>
            <a:r>
              <a:rPr lang="fr-CA" i="1" dirty="0"/>
              <a:t>e</a:t>
            </a:r>
            <a:r>
              <a:rPr lang="fr-CA" dirty="0"/>
              <a:t> = </a:t>
            </a:r>
            <a:r>
              <a:rPr lang="fr-CA" dirty="0" smtClean="0"/>
              <a:t>6</a:t>
            </a:r>
          </a:p>
          <a:p>
            <a:pPr algn="r"/>
            <a:r>
              <a:rPr lang="fr-CA" i="1" dirty="0" smtClean="0"/>
              <a:t>f</a:t>
            </a:r>
            <a:r>
              <a:rPr lang="fr-CA" dirty="0" smtClean="0"/>
              <a:t> = 8</a:t>
            </a:r>
            <a:endParaRPr lang="fr-CA" i="1" dirty="0"/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936104"/>
          </a:xfrm>
        </p:spPr>
        <p:txBody>
          <a:bodyPr>
            <a:normAutofit/>
          </a:bodyPr>
          <a:lstStyle/>
          <a:p>
            <a:r>
              <a:rPr lang="fr-CA" dirty="0" smtClean="0"/>
              <a:t>Algorithme </a:t>
            </a:r>
            <a:r>
              <a:rPr lang="fr-CA" dirty="0"/>
              <a:t>FREQUENT</a:t>
            </a:r>
            <a:r>
              <a:rPr lang="fr-CA" dirty="0" smtClean="0"/>
              <a:t> (exemple)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835403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/>
      <p:bldP spid="12" grpId="0"/>
      <p:bldP spid="13" grpId="0"/>
      <p:bldP spid="19" grpId="0"/>
      <p:bldP spid="20" grpId="0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772816"/>
                <a:ext cx="8291264" cy="4801720"/>
              </a:xfrm>
            </p:spPr>
            <p:txBody>
              <a:bodyPr>
                <a:normAutofit/>
              </a:bodyPr>
              <a:lstStyle/>
              <a:p>
                <a:r>
                  <a:rPr lang="fr-CA" dirty="0" smtClean="0"/>
                  <a:t>Avantages:</a:t>
                </a:r>
              </a:p>
              <a:p>
                <a:pPr lvl="1"/>
                <a:r>
                  <a:rPr lang="fr-CA" dirty="0" smtClean="0"/>
                  <a:t>Nombre de compteurs nécessaires au maximum </a:t>
                </a:r>
                <a:r>
                  <a:rPr lang="fr-CA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fr-CA" dirty="0" smtClean="0"/>
                  <a:t> fois le nombre de sous-fenêtres </a:t>
                </a:r>
              </a:p>
              <a:p>
                <a:pPr lvl="2"/>
                <a:r>
                  <a:rPr lang="fr-CA" dirty="0" smtClean="0"/>
                  <a:t>Peut devenir une limite si </a:t>
                </a:r>
                <a:r>
                  <a:rPr lang="fr-CA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fr-CA" dirty="0" smtClean="0"/>
                  <a:t> est grand et il y a une grande variété d’items!</a:t>
                </a:r>
              </a:p>
              <a:p>
                <a:pPr lvl="2"/>
                <a:r>
                  <a:rPr lang="fr-CA" dirty="0" smtClean="0"/>
                  <a:t>Ou si </a:t>
                </a:r>
                <a:r>
                  <a:rPr lang="fr-CA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 </a:t>
                </a:r>
                <a:r>
                  <a:rPr lang="fr-CA" dirty="0" smtClean="0"/>
                  <a:t>est petit, peut causer une grande valeur de </a:t>
                </a:r>
                <a14:m>
                  <m:oMath xmlns:m="http://schemas.openxmlformats.org/officeDocument/2006/math">
                    <m:r>
                      <a:rPr lang="fr-CA" i="1">
                        <a:latin typeface="Cambria Math"/>
                        <a:ea typeface="Cambria Math"/>
                      </a:rPr>
                      <m:t>𝛿</m:t>
                    </m:r>
                    <m:r>
                      <a:rPr lang="fr-CA" b="0" i="1" baseline="-25000" smtClean="0">
                        <a:latin typeface="Cambria Math"/>
                        <a:ea typeface="Cambria Math"/>
                      </a:rPr>
                      <m:t>𝑘</m:t>
                    </m:r>
                  </m:oMath>
                </a14:m>
                <a:endParaRPr lang="fr-CA" baseline="-25000" dirty="0" smtClean="0"/>
              </a:p>
              <a:p>
                <a:pPr lvl="1"/>
                <a:r>
                  <a:rPr lang="fr-CA" dirty="0" smtClean="0"/>
                  <a:t>Pas de faux-positifs (items faussement populaires)</a:t>
                </a:r>
              </a:p>
              <a:p>
                <a:r>
                  <a:rPr lang="fr-CA" dirty="0" smtClean="0"/>
                  <a:t>Limites:</a:t>
                </a:r>
              </a:p>
              <a:p>
                <a:pPr lvl="1"/>
                <a:r>
                  <a:rPr lang="fr-CA" dirty="0" smtClean="0"/>
                  <a:t>Risque de faux-négatifs (items populaires manqués)</a:t>
                </a:r>
                <a:endParaRPr lang="fr-CA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772816"/>
                <a:ext cx="8291264" cy="4801720"/>
              </a:xfrm>
              <a:blipFill rotWithShape="1">
                <a:blip r:embed="rId2"/>
                <a:stretch>
                  <a:fillRect t="-1269" r="-809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6EF3C-0090-4DA6-A32C-ABDEB8517973}" type="slidenum">
              <a:rPr lang="en-CA" smtClean="0"/>
              <a:pPr/>
              <a:t>17</a:t>
            </a:fld>
            <a:endParaRPr lang="en-CA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936104"/>
          </a:xfrm>
        </p:spPr>
        <p:txBody>
          <a:bodyPr>
            <a:normAutofit/>
          </a:bodyPr>
          <a:lstStyle/>
          <a:p>
            <a:r>
              <a:rPr lang="fr-CA" dirty="0" smtClean="0"/>
              <a:t>Algorithme </a:t>
            </a:r>
            <a:r>
              <a:rPr lang="fr-CA" dirty="0"/>
              <a:t>FREQUENT</a:t>
            </a:r>
          </a:p>
        </p:txBody>
      </p:sp>
    </p:spTree>
    <p:extLst>
      <p:ext uri="{BB962C8B-B14F-4D97-AF65-F5344CB8AC3E}">
        <p14:creationId xmlns:p14="http://schemas.microsoft.com/office/powerpoint/2010/main" val="2625534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Échantillonnage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5157192"/>
          </a:xfrm>
        </p:spPr>
        <p:txBody>
          <a:bodyPr>
            <a:normAutofit lnSpcReduction="10000"/>
          </a:bodyPr>
          <a:lstStyle/>
          <a:p>
            <a:r>
              <a:rPr lang="fr-CA" dirty="0" smtClean="0"/>
              <a:t>Conserver une donnée par </a:t>
            </a:r>
            <a:r>
              <a:rPr lang="fr-C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fr-CA" dirty="0" smtClean="0"/>
              <a:t> du flux</a:t>
            </a:r>
          </a:p>
          <a:p>
            <a:pPr lvl="1"/>
            <a:r>
              <a:rPr lang="fr-CA" dirty="0" smtClean="0"/>
              <a:t>Peut optionnellement supprimer les plus vielles données</a:t>
            </a:r>
          </a:p>
          <a:p>
            <a:pPr lvl="1"/>
            <a:r>
              <a:rPr lang="fr-CA" dirty="0" smtClean="0"/>
              <a:t>Peut indexer les échantillons pour faciliter les requêtes</a:t>
            </a:r>
          </a:p>
          <a:p>
            <a:r>
              <a:rPr lang="fr-CA" dirty="0" smtClean="0"/>
              <a:t>Nous donne le contrôle sur le taux d’entrée</a:t>
            </a:r>
          </a:p>
          <a:p>
            <a:pPr lvl="1"/>
            <a:r>
              <a:rPr lang="fr-CA" dirty="0" smtClean="0"/>
              <a:t>Ajuste </a:t>
            </a:r>
            <a:r>
              <a:rPr lang="fr-C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fr-CA" i="1" dirty="0" smtClean="0"/>
              <a:t> </a:t>
            </a:r>
            <a:r>
              <a:rPr lang="fr-CA" dirty="0" smtClean="0"/>
              <a:t>à la capacité du système</a:t>
            </a:r>
          </a:p>
          <a:p>
            <a:r>
              <a:rPr lang="fr-CA" dirty="0" smtClean="0"/>
              <a:t>Maintient un historique des données</a:t>
            </a:r>
          </a:p>
          <a:p>
            <a:r>
              <a:rPr lang="fr-CA" dirty="0" smtClean="0"/>
              <a:t>Mais les réponses sont approximatives!</a:t>
            </a:r>
          </a:p>
          <a:p>
            <a:pPr lvl="1"/>
            <a:r>
              <a:rPr lang="fr-CA" dirty="0" smtClean="0"/>
              <a:t>La majorité des données ne sont pas dans l’échantillon et n’ont pas d’impact</a:t>
            </a:r>
          </a:p>
          <a:p>
            <a:pPr lvl="1"/>
            <a:r>
              <a:rPr lang="fr-CA" dirty="0" smtClean="0"/>
              <a:t>L’échantillonnage peut changer la perception des données</a:t>
            </a:r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6EF3C-0090-4DA6-A32C-ABDEB8517973}" type="slidenum">
              <a:rPr lang="en-CA" smtClean="0"/>
              <a:pPr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95393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Échantillonnage (exemple)</a:t>
            </a:r>
            <a:endParaRPr lang="fr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28800"/>
                <a:ext cx="8229600" cy="522920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fr-CA" dirty="0" smtClean="0"/>
                  <a:t>Échantillonnage change la </a:t>
                </a:r>
                <a:r>
                  <a:rPr lang="fr-CA" dirty="0"/>
                  <a:t>perception des données</a:t>
                </a:r>
              </a:p>
              <a:p>
                <a:pPr lvl="1"/>
                <a:r>
                  <a:rPr lang="fr-CA" dirty="0" smtClean="0"/>
                  <a:t>Flux de données avec 8% de doublons distribués aléatoirement</a:t>
                </a:r>
              </a:p>
              <a:p>
                <a:pPr lvl="1"/>
                <a:r>
                  <a:rPr lang="fr-CA" dirty="0" smtClean="0"/>
                  <a:t>Échantillonnage à 10% aléatoirement</a:t>
                </a:r>
              </a:p>
              <a:p>
                <a:pPr lvl="1"/>
                <a:r>
                  <a:rPr lang="fr-CA" dirty="0" smtClean="0"/>
                  <a:t>Requête: quelle est la proportion de doublons?</a:t>
                </a:r>
              </a:p>
              <a:p>
                <a:r>
                  <a:rPr lang="fr-CA" dirty="0" smtClean="0"/>
                  <a:t>De quoi est-ce que l’échantillon sera composé?</a:t>
                </a:r>
              </a:p>
              <a:p>
                <a:pPr lvl="1"/>
                <a:r>
                  <a:rPr lang="fr-CA" dirty="0" smtClean="0"/>
                  <a:t>Deux copies d’un doublon échantillonnées: </a:t>
                </a:r>
                <a:r>
                  <a:rPr lang="fr-CA" i="1" dirty="0" smtClean="0">
                    <a:latin typeface="Cambria Math"/>
                    <a:ea typeface="Cambria Math"/>
                  </a:rPr>
                  <a:t/>
                </a:r>
                <a:br>
                  <a:rPr lang="fr-CA" i="1" dirty="0" smtClean="0">
                    <a:latin typeface="Cambria Math"/>
                    <a:ea typeface="Cambria Math"/>
                  </a:rPr>
                </a:br>
                <a14:m>
                  <m:oMath xmlns:m="http://schemas.openxmlformats.org/officeDocument/2006/math">
                    <m:r>
                      <a:rPr lang="fr-CA" i="1">
                        <a:latin typeface="Cambria Math"/>
                        <a:ea typeface="Cambria Math"/>
                      </a:rPr>
                      <m:t>0.1×0.1×0.08=0.0008</m:t>
                    </m:r>
                  </m:oMath>
                </a14:m>
                <a:endParaRPr lang="fr-CA" b="0" dirty="0" smtClean="0">
                  <a:ea typeface="Cambria Math"/>
                </a:endParaRPr>
              </a:p>
              <a:p>
                <a:pPr lvl="1"/>
                <a:r>
                  <a:rPr lang="fr-CA" dirty="0" smtClean="0"/>
                  <a:t>Une copie d’un doublon échantillonnée: </a:t>
                </a:r>
                <a:r>
                  <a:rPr lang="fr-CA" b="0" i="1" dirty="0" smtClean="0">
                    <a:latin typeface="Cambria Math"/>
                  </a:rPr>
                  <a:t/>
                </a:r>
                <a:br>
                  <a:rPr lang="fr-CA" b="0" i="1" dirty="0" smtClean="0">
                    <a:latin typeface="Cambria Math"/>
                  </a:rPr>
                </a:br>
                <a14:m>
                  <m:oMath xmlns:m="http://schemas.openxmlformats.org/officeDocument/2006/math">
                    <m:r>
                      <a:rPr lang="fr-CA" b="0" i="1" smtClean="0">
                        <a:latin typeface="Cambria Math"/>
                      </a:rPr>
                      <m:t>0.1</m:t>
                    </m:r>
                    <m:r>
                      <a:rPr lang="fr-CA" i="1">
                        <a:latin typeface="Cambria Math"/>
                        <a:ea typeface="Cambria Math"/>
                      </a:rPr>
                      <m:t>×0.9×0.08=0.0072</m:t>
                    </m:r>
                  </m:oMath>
                </a14:m>
                <a:endParaRPr lang="fr-CA" dirty="0" smtClean="0"/>
              </a:p>
              <a:p>
                <a:pPr lvl="1"/>
                <a:r>
                  <a:rPr lang="fr-CA" dirty="0" smtClean="0"/>
                  <a:t>Une copie d’une donnée unique: </a:t>
                </a:r>
                <a:r>
                  <a:rPr lang="fr-CA" b="0" i="1" dirty="0" smtClean="0">
                    <a:latin typeface="Cambria Math"/>
                  </a:rPr>
                  <a:t/>
                </a:r>
                <a:br>
                  <a:rPr lang="fr-CA" b="0" i="1" dirty="0" smtClean="0">
                    <a:latin typeface="Cambria Math"/>
                  </a:rPr>
                </a:br>
                <a14:m>
                  <m:oMath xmlns:m="http://schemas.openxmlformats.org/officeDocument/2006/math">
                    <m:r>
                      <a:rPr lang="fr-CA" b="0" i="1" smtClean="0">
                        <a:latin typeface="Cambria Math"/>
                      </a:rPr>
                      <m:t>0.1</m:t>
                    </m:r>
                    <m:r>
                      <a:rPr lang="fr-CA" b="0" i="1" smtClean="0">
                        <a:latin typeface="Cambria Math"/>
                        <a:ea typeface="Cambria Math"/>
                      </a:rPr>
                      <m:t>×0.92=0.092</m:t>
                    </m:r>
                  </m:oMath>
                </a14:m>
                <a:endParaRPr lang="fr-CA" dirty="0" smtClean="0"/>
              </a:p>
              <a:p>
                <a:r>
                  <a:rPr lang="fr-CA" dirty="0" smtClean="0"/>
                  <a:t>Proportion de doublons?</a:t>
                </a:r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fr-CA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fr-CA" b="0" i="1" smtClean="0">
                            <a:latin typeface="Cambria Math"/>
                          </a:rPr>
                          <m:t>0.0008</m:t>
                        </m:r>
                      </m:num>
                      <m:den>
                        <m:d>
                          <m:dPr>
                            <m:ctrlPr>
                              <a:rPr lang="fr-CA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fr-CA" b="0" i="1" smtClean="0">
                                <a:latin typeface="Cambria Math"/>
                              </a:rPr>
                              <m:t>0.0008+0.0072+0.092</m:t>
                            </m:r>
                          </m:e>
                        </m:d>
                      </m:den>
                    </m:f>
                    <m:r>
                      <a:rPr lang="fr-CA" b="0" i="1" smtClean="0">
                        <a:latin typeface="Cambria Math"/>
                      </a:rPr>
                      <m:t>=0.008=0.8%</m:t>
                    </m:r>
                  </m:oMath>
                </a14:m>
                <a:endParaRPr lang="fr-CA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28800"/>
                <a:ext cx="8229600" cy="5229200"/>
              </a:xfrm>
              <a:blipFill rotWithShape="1">
                <a:blip r:embed="rId2" cstate="print"/>
                <a:stretch>
                  <a:fillRect t="-1865" b="-15851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6EF3C-0090-4DA6-A32C-ABDEB8517973}" type="slidenum">
              <a:rPr lang="en-CA" smtClean="0"/>
              <a:pPr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40822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Survol</a:t>
            </a:r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6EF3C-0090-4DA6-A32C-ABDEB8517973}" type="slidenum">
              <a:rPr lang="en-CA" smtClean="0"/>
              <a:pPr/>
              <a:t>2</a:t>
            </a:fld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Flux de données</a:t>
            </a:r>
          </a:p>
          <a:p>
            <a:r>
              <a:rPr lang="fr-CA" dirty="0" smtClean="0"/>
              <a:t>Fenêtres</a:t>
            </a:r>
          </a:p>
          <a:p>
            <a:r>
              <a:rPr lang="fr-CA" dirty="0" smtClean="0"/>
              <a:t>Échantillonnage &amp; filtrage</a:t>
            </a:r>
            <a:endParaRPr lang="fr-CA" dirty="0"/>
          </a:p>
          <a:p>
            <a:r>
              <a:rPr lang="fr-CA" dirty="0" smtClean="0"/>
              <a:t>Estimation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976856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Échantillonnage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C’est pire si les données et l’échantillonnage ont des régularités différentes!</a:t>
            </a:r>
          </a:p>
          <a:p>
            <a:r>
              <a:rPr lang="fr-CA" dirty="0" smtClean="0"/>
              <a:t>Exemple:</a:t>
            </a:r>
          </a:p>
          <a:p>
            <a:pPr lvl="1"/>
            <a:r>
              <a:rPr lang="fr-CA" dirty="0"/>
              <a:t>Flux de données avec 8% de doublons </a:t>
            </a:r>
            <a:r>
              <a:rPr lang="fr-CA" dirty="0" smtClean="0"/>
              <a:t>dont les copies sont immédiatement adjacentes</a:t>
            </a:r>
            <a:endParaRPr lang="fr-CA" dirty="0"/>
          </a:p>
          <a:p>
            <a:pPr lvl="1"/>
            <a:r>
              <a:rPr lang="fr-CA" dirty="0"/>
              <a:t>Échantillonnage à 10% </a:t>
            </a:r>
            <a:r>
              <a:rPr lang="fr-CA" dirty="0" smtClean="0"/>
              <a:t>régulier: prend 1, saute 9</a:t>
            </a:r>
            <a:endParaRPr lang="fr-CA" dirty="0"/>
          </a:p>
          <a:p>
            <a:pPr lvl="1"/>
            <a:r>
              <a:rPr lang="fr-CA" dirty="0"/>
              <a:t>Requête: quelle est la proportion de doublons</a:t>
            </a:r>
            <a:r>
              <a:rPr lang="fr-CA" dirty="0" smtClean="0"/>
              <a:t>?</a:t>
            </a:r>
          </a:p>
          <a:p>
            <a:pPr lvl="2"/>
            <a:r>
              <a:rPr lang="fr-CA" dirty="0" smtClean="0"/>
              <a:t>0%!</a:t>
            </a:r>
            <a:endParaRPr lang="fr-CA" dirty="0"/>
          </a:p>
          <a:p>
            <a:pPr lvl="1"/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6EF3C-0090-4DA6-A32C-ABDEB8517973}" type="slidenum">
              <a:rPr lang="en-CA" smtClean="0"/>
              <a:pPr/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6572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Échantillonnage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5157192"/>
          </a:xfrm>
        </p:spPr>
        <p:txBody>
          <a:bodyPr>
            <a:normAutofit fontScale="92500" lnSpcReduction="10000"/>
          </a:bodyPr>
          <a:lstStyle/>
          <a:p>
            <a:r>
              <a:rPr lang="fr-CA" dirty="0" smtClean="0"/>
              <a:t>Différentes techniques d’échantillonnages génèrent des échantillons (et des résultats) différents</a:t>
            </a:r>
          </a:p>
          <a:p>
            <a:r>
              <a:rPr lang="fr-CA" dirty="0" smtClean="0"/>
              <a:t>Échantillonnage par attribut</a:t>
            </a:r>
          </a:p>
          <a:p>
            <a:pPr lvl="1"/>
            <a:r>
              <a:rPr lang="fr-CA" dirty="0" smtClean="0"/>
              <a:t>Sélectionne toutes les données pour un échantillon de valeurs d’un attribut</a:t>
            </a:r>
          </a:p>
          <a:p>
            <a:pPr lvl="1"/>
            <a:r>
              <a:rPr lang="fr-CA" dirty="0" smtClean="0"/>
              <a:t>Ex.: toutes les valeurs pour certaines journées, tous les tweets pour un échantillon d’utilisateurs</a:t>
            </a:r>
          </a:p>
          <a:p>
            <a:pPr lvl="1"/>
            <a:r>
              <a:rPr lang="fr-CA" dirty="0" smtClean="0"/>
              <a:t>L’échantillon est exacte pour ces attributs!</a:t>
            </a:r>
          </a:p>
          <a:p>
            <a:r>
              <a:rPr lang="fr-CA" dirty="0" smtClean="0"/>
              <a:t>Échantillonnage par requête</a:t>
            </a:r>
          </a:p>
          <a:p>
            <a:pPr lvl="1"/>
            <a:r>
              <a:rPr lang="fr-CA" dirty="0" smtClean="0"/>
              <a:t>Conserve les données entrantes qui satisfont à une requête</a:t>
            </a:r>
          </a:p>
          <a:p>
            <a:pPr lvl="1"/>
            <a:r>
              <a:rPr lang="fr-CA" dirty="0" smtClean="0"/>
              <a:t>Ex.: tous les tweets qui parlent du film Ghostbusters</a:t>
            </a:r>
          </a:p>
          <a:p>
            <a:pPr lvl="1"/>
            <a:r>
              <a:rPr lang="fr-CA" dirty="0" smtClean="0"/>
              <a:t>Crée un échantillon majoritairement de données pertinentes avec peu de bruit</a:t>
            </a:r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6EF3C-0090-4DA6-A32C-ABDEB8517973}" type="slidenum">
              <a:rPr lang="en-CA" smtClean="0"/>
              <a:pPr/>
              <a:t>21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03763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Échantillonnage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dirty="0" smtClean="0"/>
              <a:t>Nécessite une implémentation efficace pour la reconnaissance d’une valeur d’un attribut</a:t>
            </a:r>
          </a:p>
          <a:p>
            <a:pPr lvl="1"/>
            <a:r>
              <a:rPr lang="fr-CA" dirty="0" smtClean="0"/>
              <a:t>Ex.: vérifier si le nom d’utilisateur est un dont les données sont à conserver</a:t>
            </a:r>
          </a:p>
          <a:p>
            <a:pPr lvl="1"/>
            <a:r>
              <a:rPr lang="fr-CA" dirty="0" smtClean="0"/>
              <a:t>Peut être fait par une fonction de hachage </a:t>
            </a:r>
          </a:p>
          <a:p>
            <a:pPr lvl="2"/>
            <a:r>
              <a:rPr lang="fr-CA" dirty="0" smtClean="0"/>
              <a:t>Hachage de la valeur de l’attribut, conserver un échantillon des résultats possibles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6EF3C-0090-4DA6-A32C-ABDEB8517973}" type="slidenum">
              <a:rPr lang="en-CA" smtClean="0"/>
              <a:pPr/>
              <a:t>22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8588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Échantillonnage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dirty="0" smtClean="0"/>
              <a:t>Nécessite de contrôler l’espace mémoire</a:t>
            </a:r>
          </a:p>
          <a:p>
            <a:pPr lvl="1"/>
            <a:r>
              <a:rPr lang="fr-CA" dirty="0" smtClean="0"/>
              <a:t>Ex.: conserver les échantillons avec un attribut précis, sur un flux infini, va nécessiter un espace infini</a:t>
            </a:r>
          </a:p>
          <a:p>
            <a:pPr lvl="1"/>
            <a:r>
              <a:rPr lang="fr-CA" dirty="0" smtClean="0"/>
              <a:t>Peut être fait chronologiquement</a:t>
            </a:r>
          </a:p>
          <a:p>
            <a:pPr lvl="2"/>
            <a:r>
              <a:rPr lang="fr-CA" dirty="0" smtClean="0"/>
              <a:t>Échantillon est une file FIFO</a:t>
            </a:r>
          </a:p>
          <a:p>
            <a:pPr lvl="1"/>
            <a:r>
              <a:rPr lang="fr-CA" dirty="0" smtClean="0"/>
              <a:t>Peut être fait par une fonction et table de hachage</a:t>
            </a:r>
          </a:p>
          <a:p>
            <a:pPr lvl="2"/>
            <a:r>
              <a:rPr lang="fr-CA" dirty="0" smtClean="0"/>
              <a:t>Élimine des résultats de hachage de l’attribut qui étaient conservés précédemment, et supprime les données correspondantes</a:t>
            </a:r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6EF3C-0090-4DA6-A32C-ABDEB8517973}" type="slidenum">
              <a:rPr lang="en-CA" smtClean="0"/>
              <a:pPr/>
              <a:t>23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88822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Filtrage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968552"/>
          </a:xfrm>
        </p:spPr>
        <p:txBody>
          <a:bodyPr>
            <a:normAutofit fontScale="92500" lnSpcReduction="10000"/>
          </a:bodyPr>
          <a:lstStyle/>
          <a:p>
            <a:r>
              <a:rPr lang="fr-CA" dirty="0" smtClean="0"/>
              <a:t>On a un flux de données extrêmement varié</a:t>
            </a:r>
          </a:p>
          <a:p>
            <a:r>
              <a:rPr lang="fr-CA" dirty="0" smtClean="0"/>
              <a:t>On veut conserver uniquement les données qui correspondent à certaines classes</a:t>
            </a:r>
          </a:p>
          <a:p>
            <a:pPr lvl="1"/>
            <a:r>
              <a:rPr lang="fr-CA" dirty="0" smtClean="0"/>
              <a:t>Certains utilisateurs, certaines catégories, certains attributs, etc.</a:t>
            </a:r>
          </a:p>
          <a:p>
            <a:r>
              <a:rPr lang="fr-CA" dirty="0" smtClean="0"/>
              <a:t>On veut filtrer le flux et conserver uniquement les éléments intéressants</a:t>
            </a:r>
          </a:p>
          <a:p>
            <a:pPr lvl="1"/>
            <a:r>
              <a:rPr lang="fr-CA" dirty="0" smtClean="0"/>
              <a:t>Différence d’échelle avec l’échantillonnage: on vise des millions de classes distinctes à conserver</a:t>
            </a:r>
          </a:p>
          <a:p>
            <a:pPr lvl="1"/>
            <a:r>
              <a:rPr lang="fr-CA" dirty="0" smtClean="0"/>
              <a:t>Trop pour la mémoire; nécessite accès au disque, lent</a:t>
            </a:r>
          </a:p>
          <a:p>
            <a:r>
              <a:rPr lang="fr-CA" dirty="0" smtClean="0"/>
              <a:t>Flux massif à haut débit</a:t>
            </a:r>
          </a:p>
          <a:p>
            <a:pPr lvl="1"/>
            <a:r>
              <a:rPr lang="fr-CA" dirty="0" smtClean="0"/>
              <a:t>Test exacte de chaque élément est impossible</a:t>
            </a:r>
          </a:p>
          <a:p>
            <a:pPr lvl="1"/>
            <a:r>
              <a:rPr lang="fr-CA" dirty="0" smtClean="0"/>
              <a:t>Mais on ne veut rien manquer!</a:t>
            </a:r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6EF3C-0090-4DA6-A32C-ABDEB8517973}" type="slidenum">
              <a:rPr lang="en-CA" smtClean="0"/>
              <a:pPr/>
              <a:t>24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09710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Filtre de Bloom</a:t>
            </a:r>
            <a:endParaRPr lang="fr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fr-CA" dirty="0" smtClean="0"/>
                  <a:t>Filtre probabiliste basé sur des fonctions de hachage </a:t>
                </a:r>
              </a:p>
              <a:p>
                <a:r>
                  <a:rPr lang="fr-CA" dirty="0" smtClean="0"/>
                  <a:t>Définitions</a:t>
                </a:r>
              </a:p>
              <a:p>
                <a:pPr lvl="1"/>
                <a:r>
                  <a:rPr lang="fr-CA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fr-CA" i="1" dirty="0"/>
                  <a:t> </a:t>
                </a:r>
                <a:r>
                  <a:rPr lang="fr-CA" dirty="0"/>
                  <a:t>étiquettes de classes à reconnaître, </a:t>
                </a:r>
                <a:r>
                  <a:rPr lang="fr-CA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fr-CA" i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endParaRPr lang="fr-CA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:r>
                  <a:rPr lang="fr-CA" dirty="0"/>
                  <a:t>Vecteur de </a:t>
                </a:r>
                <a:r>
                  <a:rPr lang="fr-CA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fr-CA" dirty="0"/>
                  <a:t> </a:t>
                </a:r>
                <a:r>
                  <a:rPr lang="fr-CA" dirty="0" smtClean="0"/>
                  <a:t>bits</a:t>
                </a:r>
              </a:p>
              <a:p>
                <a:pPr lvl="1"/>
                <a:r>
                  <a:rPr lang="fr-CA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fr-CA" dirty="0" smtClean="0"/>
                  <a:t> </a:t>
                </a:r>
                <a:r>
                  <a:rPr lang="fr-CA" dirty="0"/>
                  <a:t>fonctions de hachage </a:t>
                </a:r>
                <a:r>
                  <a:rPr lang="fr-CA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fr-CA" i="1" baseline="-25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fr-C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fr-CA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fr-C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fr-CA" dirty="0" smtClean="0"/>
                  <a:t> </a:t>
                </a:r>
                <a:r>
                  <a:rPr lang="fr-CA" dirty="0"/>
                  <a:t>à résultat </a:t>
                </a:r>
                <a:r>
                  <a:rPr lang="fr-C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[0</a:t>
                </a:r>
                <a:r>
                  <a:rPr lang="fr-C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fr-CA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fr-C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-1</a:t>
                </a:r>
                <a:r>
                  <a:rPr lang="fr-C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</a:t>
                </a:r>
                <a:r>
                  <a:rPr lang="fr-CA" dirty="0"/>
                  <a:t> </a:t>
                </a:r>
                <a:endParaRPr lang="fr-CA" dirty="0" smtClean="0"/>
              </a:p>
              <a:p>
                <a:pPr lvl="2"/>
                <a:r>
                  <a:rPr lang="fr-CA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 </a:t>
                </a:r>
                <a14:m>
                  <m:oMath xmlns:m="http://schemas.openxmlformats.org/officeDocument/2006/math">
                    <m:r>
                      <a:rPr lang="fr-CA" i="1" dirty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≪</m:t>
                    </m:r>
                  </m:oMath>
                </a14:m>
                <a:r>
                  <a:rPr lang="fr-CA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</a:t>
                </a:r>
                <a:endParaRPr lang="fr-CA" dirty="0"/>
              </a:p>
              <a:p>
                <a:pPr lvl="2"/>
                <a:r>
                  <a:rPr lang="fr-CA" dirty="0"/>
                  <a:t>Idéalement </a:t>
                </a:r>
                <a14:m>
                  <m:oMath xmlns:m="http://schemas.openxmlformats.org/officeDocument/2006/math">
                    <m:r>
                      <a:rPr lang="fr-CA" b="0" i="1" smtClean="0">
                        <a:latin typeface="Cambria Math"/>
                      </a:rPr>
                      <m:t>𝑘</m:t>
                    </m:r>
                    <m:r>
                      <a:rPr lang="fr-CA" b="0" i="1" smtClean="0">
                        <a:latin typeface="Cambria Math"/>
                        <a:ea typeface="Cambria Math"/>
                      </a:rPr>
                      <m:t>≈</m:t>
                    </m:r>
                    <m:f>
                      <m:fPr>
                        <m:ctrlPr>
                          <a:rPr lang="fr-CA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fr-CA" b="0" i="1" smtClean="0">
                            <a:latin typeface="Cambria Math"/>
                            <a:ea typeface="Cambria Math"/>
                          </a:rPr>
                          <m:t>𝑚</m:t>
                        </m:r>
                        <m:r>
                          <a:rPr lang="fr-CA" b="0" i="1" smtClean="0"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m:rPr>
                            <m:sty m:val="p"/>
                          </m:rPr>
                          <a:rPr lang="fr-CA" b="0" i="0" smtClean="0">
                            <a:latin typeface="Cambria Math"/>
                            <a:ea typeface="Cambria Math"/>
                          </a:rPr>
                          <m:t>ln</m:t>
                        </m:r>
                        <m:r>
                          <a:rPr lang="fr-CA" b="0" i="1" smtClean="0">
                            <a:latin typeface="Cambria Math"/>
                            <a:ea typeface="Cambria Math"/>
                          </a:rPr>
                          <m:t>(2)</m:t>
                        </m:r>
                      </m:num>
                      <m:den>
                        <m:r>
                          <a:rPr lang="fr-CA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den>
                    </m:f>
                  </m:oMath>
                </a14:m>
                <a:endParaRPr lang="fr-CA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 cstate="print"/>
                <a:stretch>
                  <a:fillRect t="-1269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6EF3C-0090-4DA6-A32C-ABDEB8517973}" type="slidenum">
              <a:rPr lang="en-CA" smtClean="0"/>
              <a:pPr/>
              <a:t>25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78518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Filtre de Bloom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Apprentissage</a:t>
            </a:r>
          </a:p>
          <a:p>
            <a:pPr marL="624078" indent="-514350">
              <a:buFont typeface="+mj-lt"/>
              <a:buAutoNum type="arabicPeriod"/>
            </a:pPr>
            <a:r>
              <a:rPr lang="fr-CA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Initialise le vecteur à 0</a:t>
            </a:r>
          </a:p>
          <a:p>
            <a:pPr marL="624078" indent="-514350">
              <a:buFont typeface="+mj-lt"/>
              <a:buAutoNum type="arabicPeriod"/>
            </a:pPr>
            <a:r>
              <a:rPr lang="fr-CA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Pour chaque étiquette de classe </a:t>
            </a:r>
            <a:r>
              <a:rPr lang="fr-CA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fr-CA" i="1" baseline="-25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fr-CA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925830" lvl="1" indent="-514350">
              <a:buFont typeface="+mj-lt"/>
              <a:buAutoNum type="arabicPeriod"/>
            </a:pPr>
            <a:r>
              <a:rPr lang="fr-CA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Pour chaque fonction de hachage </a:t>
            </a:r>
            <a:r>
              <a:rPr lang="fr-CA" i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h</a:t>
            </a:r>
            <a:r>
              <a:rPr lang="fr-CA" i="1" baseline="-25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j</a:t>
            </a:r>
            <a:r>
              <a:rPr lang="fr-CA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1161288" lvl="2" indent="-457200">
              <a:buFont typeface="+mj-lt"/>
              <a:buAutoNum type="arabicPeriod"/>
            </a:pPr>
            <a:r>
              <a:rPr lang="fr-CA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Calculer B = </a:t>
            </a:r>
            <a:r>
              <a:rPr lang="fr-CA" i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h</a:t>
            </a:r>
            <a:r>
              <a:rPr lang="fr-CA" i="1" baseline="-25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j</a:t>
            </a:r>
            <a:r>
              <a:rPr lang="fr-CA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fr-CA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fr-CA" i="1" baseline="-25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fr-CA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1161288" lvl="2" indent="-457200">
              <a:buFont typeface="+mj-lt"/>
              <a:buAutoNum type="arabicPeriod"/>
            </a:pPr>
            <a:r>
              <a:rPr lang="fr-CA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Mettre le bit B du vecteur à 1</a:t>
            </a:r>
            <a:endParaRPr lang="fr-CA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6EF3C-0090-4DA6-A32C-ABDEB8517973}" type="slidenum">
              <a:rPr lang="en-CA" smtClean="0"/>
              <a:pPr/>
              <a:t>26</a:t>
            </a:fld>
            <a:endParaRPr lang="en-CA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1276672"/>
              </p:ext>
            </p:extLst>
          </p:nvPr>
        </p:nvGraphicFramePr>
        <p:xfrm>
          <a:off x="1619672" y="6381328"/>
          <a:ext cx="609600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0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0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0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0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0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0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0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0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0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0</a:t>
                      </a:r>
                      <a:endParaRPr lang="fr-CA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5675312"/>
              </p:ext>
            </p:extLst>
          </p:nvPr>
        </p:nvGraphicFramePr>
        <p:xfrm>
          <a:off x="1604516" y="6381328"/>
          <a:ext cx="609600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0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1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0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0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1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0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0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0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0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0</a:t>
                      </a:r>
                      <a:endParaRPr lang="fr-CA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3954468"/>
              </p:ext>
            </p:extLst>
          </p:nvPr>
        </p:nvGraphicFramePr>
        <p:xfrm>
          <a:off x="1604516" y="6379036"/>
          <a:ext cx="609600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0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1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0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1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1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0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0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0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0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0</a:t>
                      </a:r>
                      <a:endParaRPr lang="fr-CA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2355349"/>
              </p:ext>
            </p:extLst>
          </p:nvPr>
        </p:nvGraphicFramePr>
        <p:xfrm>
          <a:off x="1640928" y="6381328"/>
          <a:ext cx="609600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0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1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0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1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1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0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1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0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1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0</a:t>
                      </a:r>
                      <a:endParaRPr lang="fr-CA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419872" y="5382508"/>
            <a:ext cx="50405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C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fr-CA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fr-CA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36096" y="5382508"/>
            <a:ext cx="50405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C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fr-CA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64680" y="4581128"/>
            <a:ext cx="6175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dirty="0" smtClean="0"/>
              <a:t>Utilisateurs: {Adrian, Bob, Coraline}</a:t>
            </a:r>
            <a:endParaRPr lang="fr-CA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3671900" y="4867972"/>
            <a:ext cx="900100" cy="5145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endCxn id="12" idx="0"/>
          </p:cNvCxnSpPr>
          <p:nvPr/>
        </p:nvCxnSpPr>
        <p:spPr>
          <a:xfrm>
            <a:off x="4572000" y="4867972"/>
            <a:ext cx="1116124" cy="5145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2627784" y="5751840"/>
            <a:ext cx="1076666" cy="6294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4283968" y="5751840"/>
            <a:ext cx="1404156" cy="6294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endCxn id="11" idx="0"/>
          </p:cNvCxnSpPr>
          <p:nvPr/>
        </p:nvCxnSpPr>
        <p:spPr>
          <a:xfrm flipH="1">
            <a:off x="3671900" y="4867972"/>
            <a:ext cx="1458162" cy="5145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endCxn id="12" idx="0"/>
          </p:cNvCxnSpPr>
          <p:nvPr/>
        </p:nvCxnSpPr>
        <p:spPr>
          <a:xfrm>
            <a:off x="5130062" y="4867972"/>
            <a:ext cx="558062" cy="5145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1" idx="2"/>
          </p:cNvCxnSpPr>
          <p:nvPr/>
        </p:nvCxnSpPr>
        <p:spPr>
          <a:xfrm>
            <a:off x="3671900" y="5751840"/>
            <a:ext cx="612068" cy="6294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2" idx="2"/>
          </p:cNvCxnSpPr>
          <p:nvPr/>
        </p:nvCxnSpPr>
        <p:spPr>
          <a:xfrm flipH="1">
            <a:off x="3704450" y="5751840"/>
            <a:ext cx="1983674" cy="6294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3704450" y="5751840"/>
            <a:ext cx="3099798" cy="6294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endCxn id="11" idx="0"/>
          </p:cNvCxnSpPr>
          <p:nvPr/>
        </p:nvCxnSpPr>
        <p:spPr>
          <a:xfrm flipH="1">
            <a:off x="3671900" y="4867972"/>
            <a:ext cx="2295264" cy="5145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endCxn id="12" idx="0"/>
          </p:cNvCxnSpPr>
          <p:nvPr/>
        </p:nvCxnSpPr>
        <p:spPr>
          <a:xfrm flipH="1">
            <a:off x="5688124" y="4867972"/>
            <a:ext cx="252028" cy="5145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12" idx="2"/>
          </p:cNvCxnSpPr>
          <p:nvPr/>
        </p:nvCxnSpPr>
        <p:spPr>
          <a:xfrm>
            <a:off x="5688124" y="5751840"/>
            <a:ext cx="0" cy="6294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1382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Filtre de Bloom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2808312"/>
          </a:xfrm>
        </p:spPr>
        <p:txBody>
          <a:bodyPr>
            <a:normAutofit lnSpcReduction="10000"/>
          </a:bodyPr>
          <a:lstStyle/>
          <a:p>
            <a:r>
              <a:rPr lang="fr-CA" dirty="0" smtClean="0"/>
              <a:t>Chaque nouvelle entrée du flux est passée dans les </a:t>
            </a:r>
            <a:r>
              <a:rPr lang="fr-CA" i="1" dirty="0" smtClean="0"/>
              <a:t>k</a:t>
            </a:r>
            <a:r>
              <a:rPr lang="fr-CA" dirty="0" smtClean="0"/>
              <a:t> fonctions de hachage et les résultats sont comparés au vecteur</a:t>
            </a:r>
          </a:p>
          <a:p>
            <a:pPr lvl="1"/>
            <a:r>
              <a:rPr lang="fr-CA" dirty="0" smtClean="0"/>
              <a:t>Les entrées connues sont garanties de passer</a:t>
            </a:r>
          </a:p>
          <a:p>
            <a:pPr lvl="1"/>
            <a:r>
              <a:rPr lang="fr-CA" dirty="0" smtClean="0"/>
              <a:t>Les entrées inconnues vont générer des bits inconnus</a:t>
            </a:r>
          </a:p>
          <a:p>
            <a:pPr lvl="1"/>
            <a:r>
              <a:rPr lang="fr-CA" dirty="0" smtClean="0"/>
              <a:t>Mais des faux-positifs sont possibles</a:t>
            </a:r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6EF3C-0090-4DA6-A32C-ABDEB8517973}" type="slidenum">
              <a:rPr lang="en-CA" smtClean="0"/>
              <a:pPr/>
              <a:t>27</a:t>
            </a:fld>
            <a:endParaRPr lang="en-CA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3495994"/>
              </p:ext>
            </p:extLst>
          </p:nvPr>
        </p:nvGraphicFramePr>
        <p:xfrm>
          <a:off x="1639764" y="6381328"/>
          <a:ext cx="609600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0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1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0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1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1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0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1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0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1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0</a:t>
                      </a:r>
                      <a:endParaRPr lang="fr-CA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419872" y="5382508"/>
            <a:ext cx="50405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C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fr-CA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fr-CA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36096" y="5382508"/>
            <a:ext cx="50405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C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fr-CA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76848" y="4581128"/>
            <a:ext cx="1207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dirty="0" smtClean="0"/>
              <a:t>Coraline</a:t>
            </a:r>
            <a:endParaRPr lang="fr-CA" dirty="0"/>
          </a:p>
        </p:txBody>
      </p:sp>
      <p:cxnSp>
        <p:nvCxnSpPr>
          <p:cNvPr id="12" name="Straight Arrow Connector 11"/>
          <p:cNvCxnSpPr>
            <a:stCxn id="11" idx="2"/>
          </p:cNvCxnSpPr>
          <p:nvPr/>
        </p:nvCxnSpPr>
        <p:spPr>
          <a:xfrm flipH="1">
            <a:off x="3671900" y="4950460"/>
            <a:ext cx="8508" cy="4320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11" idx="2"/>
            <a:endCxn id="10" idx="0"/>
          </p:cNvCxnSpPr>
          <p:nvPr/>
        </p:nvCxnSpPr>
        <p:spPr>
          <a:xfrm>
            <a:off x="3680408" y="4950460"/>
            <a:ext cx="2007716" cy="4320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endCxn id="9" idx="0"/>
          </p:cNvCxnSpPr>
          <p:nvPr/>
        </p:nvCxnSpPr>
        <p:spPr>
          <a:xfrm flipH="1">
            <a:off x="3671900" y="4867972"/>
            <a:ext cx="1458162" cy="5145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endCxn id="10" idx="0"/>
          </p:cNvCxnSpPr>
          <p:nvPr/>
        </p:nvCxnSpPr>
        <p:spPr>
          <a:xfrm>
            <a:off x="5130062" y="4867972"/>
            <a:ext cx="558062" cy="5145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3704450" y="5751840"/>
            <a:ext cx="3099798" cy="6294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endCxn id="9" idx="0"/>
          </p:cNvCxnSpPr>
          <p:nvPr/>
        </p:nvCxnSpPr>
        <p:spPr>
          <a:xfrm flipH="1">
            <a:off x="3671900" y="4867972"/>
            <a:ext cx="2295264" cy="5145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endCxn id="10" idx="0"/>
          </p:cNvCxnSpPr>
          <p:nvPr/>
        </p:nvCxnSpPr>
        <p:spPr>
          <a:xfrm flipH="1">
            <a:off x="5688124" y="4867972"/>
            <a:ext cx="252028" cy="5145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0" idx="2"/>
          </p:cNvCxnSpPr>
          <p:nvPr/>
        </p:nvCxnSpPr>
        <p:spPr>
          <a:xfrm>
            <a:off x="5688124" y="5751840"/>
            <a:ext cx="0" cy="6294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504370" y="4577556"/>
            <a:ext cx="1207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dirty="0" smtClean="0"/>
              <a:t>Smith</a:t>
            </a:r>
            <a:endParaRPr lang="fr-CA" dirty="0"/>
          </a:p>
        </p:txBody>
      </p:sp>
      <p:sp>
        <p:nvSpPr>
          <p:cNvPr id="27" name="TextBox 26"/>
          <p:cNvSpPr txBox="1"/>
          <p:nvPr/>
        </p:nvSpPr>
        <p:spPr>
          <a:xfrm>
            <a:off x="5409093" y="4581128"/>
            <a:ext cx="1207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dirty="0" smtClean="0"/>
              <a:t>Zorro</a:t>
            </a:r>
            <a:endParaRPr lang="fr-CA" dirty="0"/>
          </a:p>
        </p:txBody>
      </p:sp>
      <p:cxnSp>
        <p:nvCxnSpPr>
          <p:cNvPr id="28" name="Straight Arrow Connector 27"/>
          <p:cNvCxnSpPr>
            <a:stCxn id="9" idx="2"/>
          </p:cNvCxnSpPr>
          <p:nvPr/>
        </p:nvCxnSpPr>
        <p:spPr>
          <a:xfrm flipH="1">
            <a:off x="2555776" y="5751840"/>
            <a:ext cx="1116124" cy="6294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0" idx="2"/>
          </p:cNvCxnSpPr>
          <p:nvPr/>
        </p:nvCxnSpPr>
        <p:spPr>
          <a:xfrm flipH="1">
            <a:off x="5004541" y="5751840"/>
            <a:ext cx="683583" cy="6294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0" idx="2"/>
          </p:cNvCxnSpPr>
          <p:nvPr/>
        </p:nvCxnSpPr>
        <p:spPr>
          <a:xfrm>
            <a:off x="5688124" y="5751840"/>
            <a:ext cx="1116124" cy="6294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9" idx="2"/>
          </p:cNvCxnSpPr>
          <p:nvPr/>
        </p:nvCxnSpPr>
        <p:spPr>
          <a:xfrm>
            <a:off x="3671900" y="5751840"/>
            <a:ext cx="32550" cy="6294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5496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26" grpId="0"/>
      <p:bldP spid="26" grpId="1"/>
      <p:bldP spid="2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Filtre de Bloom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968552"/>
          </a:xfrm>
        </p:spPr>
        <p:txBody>
          <a:bodyPr>
            <a:normAutofit/>
          </a:bodyPr>
          <a:lstStyle/>
          <a:p>
            <a:r>
              <a:rPr lang="fr-CA" dirty="0" smtClean="0"/>
              <a:t>Avantages</a:t>
            </a:r>
          </a:p>
          <a:p>
            <a:r>
              <a:rPr lang="fr-CA" dirty="0" smtClean="0"/>
              <a:t>Efficacité de mémoire</a:t>
            </a:r>
          </a:p>
          <a:p>
            <a:pPr lvl="1"/>
            <a:r>
              <a:rPr lang="fr-CA" dirty="0" smtClean="0"/>
              <a:t>Nécessite </a:t>
            </a:r>
            <a:r>
              <a:rPr lang="fr-C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fr-CA" dirty="0" smtClean="0"/>
              <a:t> bits</a:t>
            </a:r>
          </a:p>
          <a:p>
            <a:pPr lvl="1"/>
            <a:r>
              <a:rPr lang="fr-CA" dirty="0" smtClean="0"/>
              <a:t>Élimine le besoin d’aller au disque</a:t>
            </a:r>
          </a:p>
          <a:p>
            <a:r>
              <a:rPr lang="fr-CA" dirty="0" smtClean="0"/>
              <a:t>Efficacité de calculs</a:t>
            </a:r>
          </a:p>
          <a:p>
            <a:pPr lvl="1"/>
            <a:r>
              <a:rPr lang="fr-CA" dirty="0" smtClean="0"/>
              <a:t>Nécessite </a:t>
            </a:r>
            <a:r>
              <a:rPr lang="fr-C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fr-CA" dirty="0" smtClean="0"/>
              <a:t> </a:t>
            </a:r>
            <a:r>
              <a:rPr lang="fr-CA" dirty="0" smtClean="0">
                <a:sym typeface="Symbol"/>
              </a:rPr>
              <a:t> (temps de fonction de hachage) + une comparaison binaire</a:t>
            </a:r>
          </a:p>
          <a:p>
            <a:r>
              <a:rPr lang="fr-CA" dirty="0" smtClean="0"/>
              <a:t>Temps d’apprentissage linéaire au nombre de classes </a:t>
            </a:r>
          </a:p>
          <a:p>
            <a:pPr lvl="1"/>
            <a:r>
              <a:rPr lang="fr-CA" dirty="0"/>
              <a:t>Nécessite </a:t>
            </a:r>
            <a:r>
              <a:rPr lang="fr-C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fr-CA" dirty="0" smtClean="0"/>
              <a:t> </a:t>
            </a:r>
            <a:r>
              <a:rPr lang="fr-CA" dirty="0">
                <a:sym typeface="Symbol"/>
              </a:rPr>
              <a:t> </a:t>
            </a:r>
            <a:r>
              <a:rPr lang="fr-C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fr-CA" dirty="0" smtClean="0"/>
              <a:t> </a:t>
            </a:r>
            <a:r>
              <a:rPr lang="fr-CA" dirty="0">
                <a:sym typeface="Symbol"/>
              </a:rPr>
              <a:t> (temps de fonction de hachage</a:t>
            </a:r>
            <a:r>
              <a:rPr lang="fr-CA" dirty="0" smtClean="0">
                <a:sym typeface="Symbol"/>
              </a:rPr>
              <a:t>)</a:t>
            </a:r>
          </a:p>
          <a:p>
            <a:r>
              <a:rPr lang="fr-CA" dirty="0" smtClean="0">
                <a:sym typeface="Symbol"/>
              </a:rPr>
              <a:t>Garantie un taux de rappel de 100%</a:t>
            </a:r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6EF3C-0090-4DA6-A32C-ABDEB8517973}" type="slidenum">
              <a:rPr lang="en-CA" smtClean="0"/>
              <a:pPr/>
              <a:t>28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52323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Filtre de Bloom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fr-CA" dirty="0" smtClean="0"/>
                  <a:t>Limites</a:t>
                </a:r>
              </a:p>
              <a:p>
                <a:r>
                  <a:rPr lang="fr-CA" dirty="0" smtClean="0"/>
                  <a:t>Faux positifs possibles</a:t>
                </a:r>
              </a:p>
              <a:p>
                <a:pPr lvl="1"/>
                <a:r>
                  <a:rPr lang="fr-CA" dirty="0" smtClean="0"/>
                  <a:t>Doivent être filtrés par la suite</a:t>
                </a:r>
              </a:p>
              <a:p>
                <a:pPr lvl="1"/>
                <a:r>
                  <a:rPr lang="fr-CA" dirty="0" smtClean="0"/>
                  <a:t>Mais le taux de faux positifs est connu et contrôlable: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CA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fr-CA" b="0" i="1" smtClean="0">
                            <a:latin typeface="Cambria Math"/>
                          </a:rPr>
                          <m:t>𝑃</m:t>
                        </m:r>
                        <m:r>
                          <a:rPr lang="fr-CA" b="0" i="1" smtClean="0">
                            <a:latin typeface="Cambria Math"/>
                          </a:rPr>
                          <m:t>=</m:t>
                        </m:r>
                        <m:d>
                          <m:dPr>
                            <m:ctrlPr>
                              <a:rPr lang="fr-CA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fr-CA" i="1">
                                <a:latin typeface="Cambria Math"/>
                              </a:rPr>
                              <m:t>1−</m:t>
                            </m:r>
                            <m:sSup>
                              <m:sSupPr>
                                <m:ctrlPr>
                                  <a:rPr lang="fr-CA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fr-CA" i="1">
                                    <a:latin typeface="Cambria Math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fr-CA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fr-CA" i="1">
                                    <a:latin typeface="Cambria Math"/>
                                  </a:rPr>
                                  <m:t>𝑘𝑛</m:t>
                                </m:r>
                                <m:r>
                                  <a:rPr lang="fr-CA" i="1">
                                    <a:latin typeface="Cambria Math"/>
                                  </a:rPr>
                                  <m:t>/</m:t>
                                </m:r>
                                <m:r>
                                  <a:rPr lang="fr-CA" b="0" i="1" smtClean="0">
                                    <a:latin typeface="Cambria Math"/>
                                  </a:rPr>
                                  <m:t>𝑚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fr-CA" b="0" i="1" smtClean="0">
                            <a:latin typeface="Cambria Math"/>
                          </a:rPr>
                          <m:t>𝑘</m:t>
                        </m:r>
                      </m:sup>
                    </m:sSup>
                  </m:oMath>
                </a14:m>
                <a:endParaRPr lang="fr-CA" dirty="0" smtClean="0"/>
              </a:p>
              <a:p>
                <a:pPr lvl="2"/>
                <a:r>
                  <a:rPr lang="fr-CA" dirty="0" smtClean="0"/>
                  <a:t>Pour notre exemple: </a:t>
                </a:r>
                <a:r>
                  <a:rPr lang="fr-CA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fr-C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2, </a:t>
                </a:r>
                <a:r>
                  <a:rPr lang="fr-CA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fr-C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3, </a:t>
                </a:r>
                <a:r>
                  <a:rPr lang="fr-CA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fr-C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10, </a:t>
                </a:r>
                <a:r>
                  <a:rPr lang="fr-CA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fr-C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0.203</a:t>
                </a:r>
              </a:p>
              <a:p>
                <a:pPr lvl="2"/>
                <a:r>
                  <a:rPr lang="fr-CA" dirty="0" smtClean="0"/>
                  <a:t>Si on veut une probabilité de 1%: </a:t>
                </a:r>
              </a:p>
              <a:p>
                <a:pPr marL="704088" lvl="2" indent="0">
                  <a:buNone/>
                </a:pPr>
                <a:r>
                  <a:rPr lang="fr-CA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k</a:t>
                </a:r>
                <a:r>
                  <a:rPr lang="fr-C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C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2 </a:t>
                </a:r>
                <a:r>
                  <a:rPr lang="fr-C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&amp; </a:t>
                </a:r>
                <a:r>
                  <a:rPr lang="fr-CA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fr-C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C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fr-C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57; </a:t>
                </a:r>
                <a:r>
                  <a:rPr lang="fr-CA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fr-C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C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fr-C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</a:t>
                </a:r>
                <a:r>
                  <a:rPr lang="fr-C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&amp; </a:t>
                </a:r>
                <a:r>
                  <a:rPr lang="fr-CA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fr-C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fr-C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28</a:t>
                </a:r>
                <a:r>
                  <a:rPr lang="fr-C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:r>
                  <a:rPr lang="fr-CA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fr-C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fr-C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 </a:t>
                </a:r>
                <a:r>
                  <a:rPr lang="fr-C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&amp; </a:t>
                </a:r>
                <a:r>
                  <a:rPr lang="fr-CA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fr-C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fr-C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37; etc.</a:t>
                </a:r>
                <a:endParaRPr lang="fr-CA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fr-CA" dirty="0" smtClean="0"/>
                  <a:t>Impossible de supprimer une classe</a:t>
                </a:r>
              </a:p>
              <a:p>
                <a:pPr lvl="1"/>
                <a:r>
                  <a:rPr lang="fr-CA" dirty="0" smtClean="0"/>
                  <a:t>Un bit peut être utilisé par plusieurs classes: on ne peut pas le remettre à 0</a:t>
                </a:r>
              </a:p>
              <a:p>
                <a:pPr lvl="1"/>
                <a:r>
                  <a:rPr lang="fr-CA" dirty="0" smtClean="0"/>
                  <a:t>Il faut réapprendre le filtre en entier</a:t>
                </a:r>
              </a:p>
              <a:p>
                <a:r>
                  <a:rPr lang="fr-CA" dirty="0" smtClean="0"/>
                  <a:t>Nécessite d’inventer </a:t>
                </a:r>
                <a:r>
                  <a:rPr lang="fr-CA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fr-CA" dirty="0" smtClean="0"/>
                  <a:t> fonctions de hachage indépendantes</a:t>
                </a:r>
                <a:endParaRPr lang="fr-CA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 cstate="print"/>
                <a:stretch>
                  <a:fillRect t="-2792" b="-1396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6EF3C-0090-4DA6-A32C-ABDEB8517973}" type="slidenum">
              <a:rPr lang="en-CA" smtClean="0"/>
              <a:pPr/>
              <a:t>29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74410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Introduction</a:t>
            </a:r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6EF3C-0090-4DA6-A32C-ABDEB8517973}" type="slidenum">
              <a:rPr lang="en-CA" smtClean="0"/>
              <a:pPr/>
              <a:t>3</a:t>
            </a:fld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dirty="0" smtClean="0"/>
              <a:t>Jusqu’à présent on a travaillé avec des bases de données statiques</a:t>
            </a:r>
          </a:p>
          <a:p>
            <a:pPr lvl="1"/>
            <a:r>
              <a:rPr lang="fr-CA" dirty="0" smtClean="0"/>
              <a:t>Information entièrement disponible et fixe</a:t>
            </a:r>
          </a:p>
          <a:p>
            <a:r>
              <a:rPr lang="fr-CA" dirty="0" smtClean="0"/>
              <a:t>Dans plusieurs situations, on doit traiter des flux de données</a:t>
            </a:r>
          </a:p>
          <a:p>
            <a:pPr lvl="1"/>
            <a:r>
              <a:rPr lang="fr-CA" dirty="0" smtClean="0"/>
              <a:t>Twitter</a:t>
            </a:r>
            <a:r>
              <a:rPr lang="fr-CA" dirty="0"/>
              <a:t>: </a:t>
            </a:r>
            <a:r>
              <a:rPr lang="fr-CA" dirty="0" smtClean="0"/>
              <a:t>350,000 </a:t>
            </a:r>
            <a:r>
              <a:rPr lang="fr-CA" dirty="0"/>
              <a:t>tweets/min.</a:t>
            </a:r>
          </a:p>
          <a:p>
            <a:pPr lvl="1"/>
            <a:r>
              <a:rPr lang="fr-CA" dirty="0"/>
              <a:t>YouTube: </a:t>
            </a:r>
            <a:r>
              <a:rPr lang="fr-CA" dirty="0" smtClean="0"/>
              <a:t>300 </a:t>
            </a:r>
            <a:r>
              <a:rPr lang="fr-CA" dirty="0"/>
              <a:t>heures de vidéos/min.</a:t>
            </a:r>
          </a:p>
          <a:p>
            <a:pPr lvl="1"/>
            <a:r>
              <a:rPr lang="fr-CA" dirty="0" err="1" smtClean="0"/>
              <a:t>Wikipédia</a:t>
            </a:r>
            <a:r>
              <a:rPr lang="fr-CA" dirty="0" smtClean="0"/>
              <a:t> (EN): 0.6 nouvel article/min. + </a:t>
            </a:r>
            <a:br>
              <a:rPr lang="fr-CA" dirty="0" smtClean="0"/>
            </a:br>
            <a:r>
              <a:rPr lang="fr-CA" dirty="0" smtClean="0"/>
              <a:t>105 éditions/min.</a:t>
            </a:r>
          </a:p>
          <a:p>
            <a:pPr lvl="1"/>
            <a:r>
              <a:rPr lang="fr-CA" dirty="0" smtClean="0"/>
              <a:t>Facebook</a:t>
            </a:r>
            <a:r>
              <a:rPr lang="fr-CA" dirty="0"/>
              <a:t>: </a:t>
            </a:r>
            <a:r>
              <a:rPr lang="fr-CA" dirty="0" smtClean="0"/>
              <a:t>3,000,000 </a:t>
            </a:r>
            <a:r>
              <a:rPr lang="fr-CA" dirty="0" err="1" smtClean="0"/>
              <a:t>likes</a:t>
            </a:r>
            <a:r>
              <a:rPr lang="fr-CA" dirty="0" smtClean="0"/>
              <a:t>/min. </a:t>
            </a:r>
            <a:r>
              <a:rPr lang="fr-CA" dirty="0"/>
              <a:t>+ </a:t>
            </a:r>
            <a:r>
              <a:rPr lang="fr-CA" dirty="0" smtClean="0"/>
              <a:t>293,000 statuts/min. </a:t>
            </a:r>
            <a:r>
              <a:rPr lang="fr-CA" dirty="0"/>
              <a:t>+ 136,000 </a:t>
            </a:r>
            <a:r>
              <a:rPr lang="fr-CA" dirty="0" smtClean="0"/>
              <a:t>photos/min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63589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Filtre de Bloom (exemple)</a:t>
            </a:r>
            <a:endParaRPr lang="fr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772816"/>
                <a:ext cx="8229600" cy="4968552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fr-CA" dirty="0" smtClean="0"/>
                  <a:t>On veut filtrer pour laisser passer les courriels provenant de 1 milliard d’expéditeurs connus</a:t>
                </a:r>
              </a:p>
              <a:p>
                <a:r>
                  <a:rPr lang="fr-CA" dirty="0" smtClean="0"/>
                  <a:t>On a 1GB d’espace disponible pour le vecteur du filtre (8 milliards de bits)</a:t>
                </a:r>
              </a:p>
              <a:p>
                <a:r>
                  <a:rPr lang="fr-CA" dirty="0" smtClean="0"/>
                  <a:t>Combien de fonctions de hachage seront nécessaires?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fr-CA" i="1">
                        <a:latin typeface="Cambria Math"/>
                      </a:rPr>
                      <m:t>𝑘</m:t>
                    </m:r>
                    <m:r>
                      <a:rPr lang="fr-CA" i="1">
                        <a:latin typeface="Cambria Math"/>
                        <a:ea typeface="Cambria Math"/>
                      </a:rPr>
                      <m:t>≈</m:t>
                    </m:r>
                    <m:f>
                      <m:fPr>
                        <m:ctrlPr>
                          <a:rPr lang="fr-CA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fr-CA" i="1">
                            <a:latin typeface="Cambria Math"/>
                            <a:ea typeface="Cambria Math"/>
                          </a:rPr>
                          <m:t>𝑚</m:t>
                        </m:r>
                        <m:r>
                          <a:rPr lang="fr-CA" i="1">
                            <a:latin typeface="Cambria Math"/>
                            <a:ea typeface="Cambria Math"/>
                          </a:rPr>
                          <m:t>×</m:t>
                        </m:r>
                        <m:func>
                          <m:funcPr>
                            <m:ctrlPr>
                              <a:rPr lang="fr-CA" i="1">
                                <a:latin typeface="Cambria Math"/>
                                <a:ea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fr-CA">
                                <a:latin typeface="Cambria Math"/>
                                <a:ea typeface="Cambria Math"/>
                              </a:rPr>
                              <m:t>ln</m:t>
                            </m:r>
                          </m:fName>
                          <m:e>
                            <m:d>
                              <m:dPr>
                                <m:ctrlPr>
                                  <a:rPr lang="fr-CA" i="1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fr-CA" i="1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e>
                            </m:d>
                          </m:e>
                        </m:func>
                      </m:num>
                      <m:den>
                        <m:r>
                          <a:rPr lang="fr-CA" i="1">
                            <a:latin typeface="Cambria Math"/>
                            <a:ea typeface="Cambria Math"/>
                          </a:rPr>
                          <m:t>𝑛</m:t>
                        </m:r>
                      </m:den>
                    </m:f>
                    <m:r>
                      <a:rPr lang="fr-CA" b="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fr-CA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fr-CA" b="0" i="1" smtClean="0">
                            <a:latin typeface="Cambria Math"/>
                            <a:ea typeface="Cambria Math"/>
                          </a:rPr>
                          <m:t>8000000000</m:t>
                        </m:r>
                        <m:r>
                          <a:rPr lang="fr-CA" i="1">
                            <a:latin typeface="Cambria Math"/>
                            <a:ea typeface="Cambria Math"/>
                          </a:rPr>
                          <m:t>×</m:t>
                        </m:r>
                        <m:func>
                          <m:funcPr>
                            <m:ctrlPr>
                              <a:rPr lang="fr-CA" i="1">
                                <a:latin typeface="Cambria Math"/>
                                <a:ea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fr-CA">
                                <a:latin typeface="Cambria Math"/>
                                <a:ea typeface="Cambria Math"/>
                              </a:rPr>
                              <m:t>ln</m:t>
                            </m:r>
                          </m:fName>
                          <m:e>
                            <m:d>
                              <m:dPr>
                                <m:ctrlPr>
                                  <a:rPr lang="fr-CA" i="1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fr-CA" i="1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e>
                            </m:d>
                          </m:e>
                        </m:func>
                      </m:num>
                      <m:den>
                        <m:r>
                          <a:rPr lang="fr-CA" b="0" i="1" smtClean="0">
                            <a:latin typeface="Cambria Math"/>
                            <a:ea typeface="Cambria Math"/>
                          </a:rPr>
                          <m:t>1000000000</m:t>
                        </m:r>
                      </m:den>
                    </m:f>
                    <m:r>
                      <a:rPr lang="fr-CA" b="0" i="1" smtClean="0">
                        <a:latin typeface="Cambria Math"/>
                        <a:ea typeface="Cambria Math"/>
                      </a:rPr>
                      <m:t>=5.54≈6</m:t>
                    </m:r>
                  </m:oMath>
                </a14:m>
                <a:endParaRPr lang="fr-CA" dirty="0" smtClean="0"/>
              </a:p>
              <a:p>
                <a:r>
                  <a:rPr lang="fr-CA" dirty="0" smtClean="0"/>
                  <a:t>Quel sera le taux de faux positifs?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fr-CA" i="1">
                        <a:latin typeface="Cambria Math"/>
                      </a:rPr>
                      <m:t>𝑃</m:t>
                    </m:r>
                    <m:r>
                      <a:rPr lang="fr-CA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fr-CA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fr-CA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fr-CA" i="1">
                                <a:latin typeface="Cambria Math"/>
                              </a:rPr>
                              <m:t>1−</m:t>
                            </m:r>
                            <m:sSup>
                              <m:sSupPr>
                                <m:ctrlPr>
                                  <a:rPr lang="fr-CA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fr-CA" i="1">
                                    <a:latin typeface="Cambria Math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fr-CA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fr-CA" i="1">
                                    <a:latin typeface="Cambria Math"/>
                                  </a:rPr>
                                  <m:t>𝑘𝑛</m:t>
                                </m:r>
                                <m:r>
                                  <a:rPr lang="fr-CA" i="1">
                                    <a:latin typeface="Cambria Math"/>
                                  </a:rPr>
                                  <m:t>/</m:t>
                                </m:r>
                                <m:r>
                                  <a:rPr lang="fr-CA" i="1">
                                    <a:latin typeface="Cambria Math"/>
                                  </a:rPr>
                                  <m:t>𝑚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fr-CA" i="1">
                            <a:latin typeface="Cambria Math"/>
                          </a:rPr>
                          <m:t>𝑘</m:t>
                        </m:r>
                      </m:sup>
                    </m:sSup>
                    <m:r>
                      <a:rPr lang="fr-CA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fr-CA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fr-CA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fr-CA" i="1">
                                <a:latin typeface="Cambria Math"/>
                              </a:rPr>
                              <m:t>1−</m:t>
                            </m:r>
                            <m:sSup>
                              <m:sSupPr>
                                <m:ctrlPr>
                                  <a:rPr lang="fr-CA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fr-CA" i="1">
                                    <a:latin typeface="Cambria Math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fr-CA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fr-CA" b="0" i="1" smtClean="0">
                                    <a:latin typeface="Cambria Math"/>
                                  </a:rPr>
                                  <m:t>6</m:t>
                                </m:r>
                                <m:r>
                                  <a:rPr lang="fr-CA" i="1">
                                    <a:latin typeface="Cambria Math"/>
                                  </a:rPr>
                                  <m:t>/</m:t>
                                </m:r>
                                <m:r>
                                  <a:rPr lang="fr-CA" b="0" i="1" smtClean="0">
                                    <a:latin typeface="Cambria Math"/>
                                  </a:rPr>
                                  <m:t>8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fr-CA" b="0" i="1" smtClean="0">
                            <a:latin typeface="Cambria Math"/>
                          </a:rPr>
                          <m:t>6</m:t>
                        </m:r>
                      </m:sup>
                    </m:sSup>
                    <m:r>
                      <a:rPr lang="fr-CA" b="0" i="1" smtClean="0">
                        <a:latin typeface="Cambria Math"/>
                      </a:rPr>
                      <m:t>=0.02</m:t>
                    </m:r>
                  </m:oMath>
                </a14:m>
                <a:endParaRPr lang="fr-CA" dirty="0" smtClean="0"/>
              </a:p>
              <a:p>
                <a:pPr lvl="1"/>
                <a:r>
                  <a:rPr lang="fr-CA" dirty="0" smtClean="0"/>
                  <a:t>Donc le flux est à 98% propre!</a:t>
                </a:r>
              </a:p>
              <a:p>
                <a:pPr lvl="1"/>
                <a:r>
                  <a:rPr lang="fr-CA" dirty="0" smtClean="0"/>
                  <a:t>Les courriels sans filtrage sont à 49.7% du spam</a:t>
                </a:r>
                <a:endParaRPr lang="fr-CA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772816"/>
                <a:ext cx="8229600" cy="4968552"/>
              </a:xfrm>
              <a:blipFill rotWithShape="1">
                <a:blip r:embed="rId3" cstate="print"/>
                <a:stretch>
                  <a:fillRect t="-2086" b="-1350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6EF3C-0090-4DA6-A32C-ABDEB8517973}" type="slidenum">
              <a:rPr lang="en-CA" smtClean="0"/>
              <a:pPr/>
              <a:t>30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05869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Filtre de Bloom (exemple)</a:t>
            </a:r>
            <a:endParaRPr lang="fr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23528" y="1700808"/>
                <a:ext cx="8820472" cy="5157192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fr-CA" dirty="0" smtClean="0"/>
                  <a:t>Il y a 4.3 milliards d’utilisateurs de courriels dans le monde</a:t>
                </a:r>
              </a:p>
              <a:p>
                <a:pPr lvl="1"/>
                <a:r>
                  <a:rPr lang="fr-CA" dirty="0" smtClean="0"/>
                  <a:t>205 milliards de courriels sont envoyés à chaque jour, dont 49.7% de spam</a:t>
                </a:r>
              </a:p>
              <a:p>
                <a:pPr lvl="1"/>
                <a:r>
                  <a:rPr lang="fr-CA" dirty="0" smtClean="0"/>
                  <a:t>On veut faire un filtre de spam qui ne laisse passer que les courriels des vrais utilisateurs </a:t>
                </a:r>
              </a:p>
              <a:p>
                <a:pPr lvl="1"/>
                <a:r>
                  <a:rPr lang="fr-CA" dirty="0" smtClean="0"/>
                  <a:t>On a la liste des 4.3 milliards d’adresses vérifiées</a:t>
                </a:r>
              </a:p>
              <a:p>
                <a:pPr lvl="2"/>
                <a:r>
                  <a:rPr lang="fr-CA" dirty="0" smtClean="0"/>
                  <a:t>Moyenne: 22 caractères/adresse </a:t>
                </a:r>
                <a:r>
                  <a:rPr lang="fr-CA" dirty="0" smtClean="0">
                    <a:sym typeface="Symbol"/>
                  </a:rPr>
                  <a:t></a:t>
                </a:r>
                <a:r>
                  <a:rPr lang="fr-CA" dirty="0" smtClean="0"/>
                  <a:t> 1 octets/caractère = 94.6Go</a:t>
                </a:r>
              </a:p>
              <a:p>
                <a:pPr lvl="1"/>
                <a:r>
                  <a:rPr lang="fr-CA" dirty="0" smtClean="0"/>
                  <a:t>On a 4Go d’espace mémoire disponible pour le vecteur du filtre (32 milliards de bits)</a:t>
                </a:r>
              </a:p>
              <a:p>
                <a:r>
                  <a:rPr lang="fr-CA" dirty="0" smtClean="0"/>
                  <a:t>Combien de fonctions de hachage seront nécessaires?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fr-CA" i="1">
                        <a:latin typeface="Cambria Math"/>
                      </a:rPr>
                      <m:t>𝑘</m:t>
                    </m:r>
                    <m:r>
                      <a:rPr lang="fr-CA" i="1">
                        <a:latin typeface="Cambria Math"/>
                        <a:ea typeface="Cambria Math"/>
                      </a:rPr>
                      <m:t>≈</m:t>
                    </m:r>
                    <m:f>
                      <m:fPr>
                        <m:ctrlPr>
                          <a:rPr lang="fr-CA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fr-CA" i="1">
                            <a:latin typeface="Cambria Math"/>
                            <a:ea typeface="Cambria Math"/>
                          </a:rPr>
                          <m:t>𝑚</m:t>
                        </m:r>
                        <m:r>
                          <a:rPr lang="fr-CA" i="1">
                            <a:latin typeface="Cambria Math"/>
                            <a:ea typeface="Cambria Math"/>
                          </a:rPr>
                          <m:t>×</m:t>
                        </m:r>
                        <m:func>
                          <m:funcPr>
                            <m:ctrlPr>
                              <a:rPr lang="fr-CA" i="1">
                                <a:latin typeface="Cambria Math"/>
                                <a:ea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fr-CA">
                                <a:latin typeface="Cambria Math"/>
                                <a:ea typeface="Cambria Math"/>
                              </a:rPr>
                              <m:t>ln</m:t>
                            </m:r>
                          </m:fName>
                          <m:e>
                            <m:d>
                              <m:dPr>
                                <m:ctrlPr>
                                  <a:rPr lang="fr-CA" i="1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fr-CA" i="1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e>
                            </m:d>
                          </m:e>
                        </m:func>
                      </m:num>
                      <m:den>
                        <m:r>
                          <a:rPr lang="fr-CA" i="1">
                            <a:latin typeface="Cambria Math"/>
                            <a:ea typeface="Cambria Math"/>
                          </a:rPr>
                          <m:t>𝑛</m:t>
                        </m:r>
                      </m:den>
                    </m:f>
                    <m:r>
                      <a:rPr lang="fr-CA" b="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fr-CA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fr-CA" b="0" i="1" smtClean="0">
                            <a:latin typeface="Cambria Math"/>
                            <a:ea typeface="Cambria Math"/>
                          </a:rPr>
                          <m:t>32,000,000,000</m:t>
                        </m:r>
                        <m:r>
                          <a:rPr lang="fr-CA" i="1">
                            <a:latin typeface="Cambria Math"/>
                            <a:ea typeface="Cambria Math"/>
                          </a:rPr>
                          <m:t>×</m:t>
                        </m:r>
                        <m:func>
                          <m:funcPr>
                            <m:ctrlPr>
                              <a:rPr lang="fr-CA" i="1">
                                <a:latin typeface="Cambria Math"/>
                                <a:ea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fr-CA">
                                <a:latin typeface="Cambria Math"/>
                                <a:ea typeface="Cambria Math"/>
                              </a:rPr>
                              <m:t>ln</m:t>
                            </m:r>
                          </m:fName>
                          <m:e>
                            <m:d>
                              <m:dPr>
                                <m:ctrlPr>
                                  <a:rPr lang="fr-CA" i="1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fr-CA" i="1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e>
                            </m:d>
                          </m:e>
                        </m:func>
                      </m:num>
                      <m:den>
                        <m:r>
                          <a:rPr lang="fr-CA" b="0" i="1" smtClean="0">
                            <a:latin typeface="Cambria Math"/>
                            <a:ea typeface="Cambria Math"/>
                          </a:rPr>
                          <m:t>4,300,000,000</m:t>
                        </m:r>
                      </m:den>
                    </m:f>
                    <m:r>
                      <a:rPr lang="fr-CA" b="0" i="1" smtClean="0">
                        <a:latin typeface="Cambria Math"/>
                        <a:ea typeface="Cambria Math"/>
                      </a:rPr>
                      <m:t>=5.2≈5</m:t>
                    </m:r>
                  </m:oMath>
                </a14:m>
                <a:endParaRPr lang="fr-CA" dirty="0" smtClean="0"/>
              </a:p>
              <a:p>
                <a:r>
                  <a:rPr lang="fr-CA" dirty="0" smtClean="0"/>
                  <a:t>Quel sera le taux de faux positifs?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fr-CA" i="1">
                        <a:latin typeface="Cambria Math"/>
                      </a:rPr>
                      <m:t>𝑃</m:t>
                    </m:r>
                    <m:r>
                      <a:rPr lang="fr-CA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fr-CA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fr-CA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fr-CA" i="1">
                                <a:latin typeface="Cambria Math"/>
                              </a:rPr>
                              <m:t>1−</m:t>
                            </m:r>
                            <m:sSup>
                              <m:sSupPr>
                                <m:ctrlPr>
                                  <a:rPr lang="fr-CA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fr-CA" i="1">
                                    <a:latin typeface="Cambria Math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fr-CA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fr-CA" i="1">
                                    <a:latin typeface="Cambria Math"/>
                                  </a:rPr>
                                  <m:t>𝑘𝑛</m:t>
                                </m:r>
                                <m:r>
                                  <a:rPr lang="fr-CA" i="1">
                                    <a:latin typeface="Cambria Math"/>
                                  </a:rPr>
                                  <m:t>/</m:t>
                                </m:r>
                                <m:r>
                                  <a:rPr lang="fr-CA" i="1">
                                    <a:latin typeface="Cambria Math"/>
                                  </a:rPr>
                                  <m:t>𝑚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fr-CA" i="1">
                            <a:latin typeface="Cambria Math"/>
                          </a:rPr>
                          <m:t>𝑘</m:t>
                        </m:r>
                      </m:sup>
                    </m:sSup>
                    <m:r>
                      <a:rPr lang="fr-CA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fr-CA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fr-CA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fr-CA" i="1">
                                <a:latin typeface="Cambria Math"/>
                              </a:rPr>
                              <m:t>1−</m:t>
                            </m:r>
                            <m:sSup>
                              <m:sSupPr>
                                <m:ctrlPr>
                                  <a:rPr lang="fr-CA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fr-CA" i="1">
                                    <a:latin typeface="Cambria Math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fr-CA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fr-CA" b="0" i="1" smtClean="0">
                                    <a:latin typeface="Cambria Math"/>
                                  </a:rPr>
                                  <m:t>5</m:t>
                                </m:r>
                                <m:r>
                                  <a:rPr lang="fr-CA" i="1">
                                    <a:latin typeface="Cambria Math"/>
                                    <a:ea typeface="Cambria Math"/>
                                  </a:rPr>
                                  <m:t>×4</m:t>
                                </m:r>
                                <m:r>
                                  <a:rPr lang="fr-CA" b="0" i="1" smtClean="0">
                                    <a:latin typeface="Cambria Math"/>
                                    <a:ea typeface="Cambria Math"/>
                                  </a:rPr>
                                  <m:t>,</m:t>
                                </m:r>
                                <m:r>
                                  <a:rPr lang="fr-CA" i="1">
                                    <a:latin typeface="Cambria Math"/>
                                    <a:ea typeface="Cambria Math"/>
                                  </a:rPr>
                                  <m:t>300</m:t>
                                </m:r>
                                <m:r>
                                  <a:rPr lang="fr-CA" b="0" i="1" smtClean="0">
                                    <a:latin typeface="Cambria Math"/>
                                    <a:ea typeface="Cambria Math"/>
                                  </a:rPr>
                                  <m:t>,</m:t>
                                </m:r>
                                <m:r>
                                  <a:rPr lang="fr-CA" i="1">
                                    <a:latin typeface="Cambria Math"/>
                                    <a:ea typeface="Cambria Math"/>
                                  </a:rPr>
                                  <m:t>000</m:t>
                                </m:r>
                                <m:r>
                                  <a:rPr lang="fr-CA" b="0" i="1" smtClean="0">
                                    <a:latin typeface="Cambria Math"/>
                                    <a:ea typeface="Cambria Math"/>
                                  </a:rPr>
                                  <m:t>,</m:t>
                                </m:r>
                                <m:r>
                                  <a:rPr lang="fr-CA" i="1">
                                    <a:latin typeface="Cambria Math"/>
                                    <a:ea typeface="Cambria Math"/>
                                  </a:rPr>
                                  <m:t>000/</m:t>
                                </m:r>
                                <m:r>
                                  <a:rPr lang="fr-CA" b="0" i="1" smtClean="0">
                                    <a:latin typeface="Cambria Math"/>
                                  </a:rPr>
                                  <m:t>32,</m:t>
                                </m:r>
                                <m:r>
                                  <a:rPr lang="fr-CA" i="1">
                                    <a:latin typeface="Cambria Math"/>
                                  </a:rPr>
                                  <m:t>000</m:t>
                                </m:r>
                                <m:r>
                                  <a:rPr lang="fr-CA" b="0" i="1" smtClean="0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fr-CA" i="1">
                                    <a:latin typeface="Cambria Math"/>
                                  </a:rPr>
                                  <m:t>000</m:t>
                                </m:r>
                                <m:r>
                                  <a:rPr lang="fr-CA" b="0" i="1" smtClean="0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fr-CA" i="1">
                                    <a:latin typeface="Cambria Math"/>
                                  </a:rPr>
                                  <m:t>000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fr-CA" b="0" i="1" smtClean="0">
                            <a:latin typeface="Cambria Math"/>
                          </a:rPr>
                          <m:t>5</m:t>
                        </m:r>
                      </m:sup>
                    </m:sSup>
                    <m:r>
                      <a:rPr lang="fr-CA" b="0" i="1" smtClean="0">
                        <a:latin typeface="Cambria Math"/>
                      </a:rPr>
                      <m:t>=0.028</m:t>
                    </m:r>
                  </m:oMath>
                </a14:m>
                <a:endParaRPr lang="fr-CA" dirty="0" smtClean="0"/>
              </a:p>
              <a:p>
                <a:pPr lvl="1"/>
                <a:r>
                  <a:rPr lang="fr-CA" dirty="0" smtClean="0"/>
                  <a:t>Le taux de vrais courriels dans le flux passe de 50.3% à 94.7%!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28" y="1700808"/>
                <a:ext cx="8820472" cy="5157192"/>
              </a:xfrm>
              <a:blipFill rotWithShape="1">
                <a:blip r:embed="rId3" cstate="print"/>
                <a:stretch>
                  <a:fillRect t="-1537" r="-207" b="-1773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6EF3C-0090-4DA6-A32C-ABDEB8517973}" type="slidenum">
              <a:rPr lang="en-CA" smtClean="0"/>
              <a:pPr/>
              <a:t>31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47342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Compteurs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On veut compter le nombre d’éléments distincts dans un flux</a:t>
            </a:r>
          </a:p>
          <a:p>
            <a:pPr lvl="1"/>
            <a:r>
              <a:rPr lang="fr-CA" dirty="0" smtClean="0"/>
              <a:t>Ex.: visiteurs uniques sur un site web, requêtes différences sur un engin de recherche, etc.</a:t>
            </a:r>
          </a:p>
          <a:p>
            <a:r>
              <a:rPr lang="fr-CA" dirty="0" smtClean="0"/>
              <a:t>Nécessaire de conserver un historique</a:t>
            </a:r>
          </a:p>
          <a:p>
            <a:pPr lvl="1"/>
            <a:r>
              <a:rPr lang="fr-CA" dirty="0" smtClean="0"/>
              <a:t>Sinon on va compter les mêmes éléments plusieurs fois</a:t>
            </a:r>
          </a:p>
          <a:p>
            <a:r>
              <a:rPr lang="fr-CA" dirty="0" smtClean="0"/>
              <a:t>Mais impossible de lister toutes les éléments</a:t>
            </a:r>
          </a:p>
          <a:p>
            <a:pPr lvl="1"/>
            <a:r>
              <a:rPr lang="fr-CA" dirty="0" smtClean="0"/>
              <a:t>Flux massif infini = liste massive infinie</a:t>
            </a:r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6EF3C-0090-4DA6-A32C-ABDEB8517973}" type="slidenum">
              <a:rPr lang="en-CA" smtClean="0"/>
              <a:pPr/>
              <a:t>32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08393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Algorithme </a:t>
            </a:r>
            <a:r>
              <a:rPr lang="fr-CA" dirty="0" err="1" smtClean="0"/>
              <a:t>Flajolet</a:t>
            </a:r>
            <a:r>
              <a:rPr lang="fr-CA" dirty="0" smtClean="0"/>
              <a:t>-Martin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824536"/>
          </a:xfrm>
        </p:spPr>
        <p:txBody>
          <a:bodyPr>
            <a:normAutofit/>
          </a:bodyPr>
          <a:lstStyle/>
          <a:p>
            <a:r>
              <a:rPr lang="fr-CA" dirty="0" smtClean="0"/>
              <a:t>Algorithme probabiliste pour estimer le nombre d’éléments distincts dans une séquence</a:t>
            </a:r>
          </a:p>
          <a:p>
            <a:r>
              <a:rPr lang="fr-CA" dirty="0" smtClean="0"/>
              <a:t>Intuition:</a:t>
            </a:r>
          </a:p>
          <a:p>
            <a:pPr lvl="1"/>
            <a:r>
              <a:rPr lang="fr-CA" dirty="0" smtClean="0"/>
              <a:t>Transforme chaque valeur en un nombre binaire de </a:t>
            </a:r>
            <a:r>
              <a:rPr lang="fr-C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fr-CA" i="1" dirty="0" smtClean="0"/>
              <a:t> </a:t>
            </a:r>
            <a:r>
              <a:rPr lang="fr-CA" dirty="0" smtClean="0"/>
              <a:t>bits avec une fonction de hachage</a:t>
            </a:r>
          </a:p>
          <a:p>
            <a:pPr lvl="2"/>
            <a:r>
              <a:rPr lang="fr-CA" dirty="0" smtClean="0"/>
              <a:t>Nombre aléatoire avec distribution uniforme</a:t>
            </a:r>
          </a:p>
          <a:p>
            <a:pPr lvl="1"/>
            <a:r>
              <a:rPr lang="fr-CA" dirty="0" smtClean="0"/>
              <a:t>Chaque bit a 0.5 chance d’être 0</a:t>
            </a:r>
          </a:p>
          <a:p>
            <a:pPr lvl="1"/>
            <a:r>
              <a:rPr lang="fr-CA" dirty="0" smtClean="0"/>
              <a:t>Le compte de 0 à la fin du nombre sera proportionnel au compte d’éléments distincts</a:t>
            </a:r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6EF3C-0090-4DA6-A32C-ABDEB8517973}" type="slidenum">
              <a:rPr lang="en-CA" smtClean="0"/>
              <a:pPr/>
              <a:t>33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89657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Algorithme </a:t>
            </a:r>
            <a:r>
              <a:rPr lang="fr-CA" dirty="0" err="1" smtClean="0"/>
              <a:t>Flajolet</a:t>
            </a:r>
            <a:r>
              <a:rPr lang="fr-CA" dirty="0" smtClean="0"/>
              <a:t>-Martin</a:t>
            </a:r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6EF3C-0090-4DA6-A32C-ABDEB8517973}" type="slidenum">
              <a:rPr lang="en-CA" smtClean="0"/>
              <a:pPr/>
              <a:t>34</a:t>
            </a:fld>
            <a:endParaRPr lang="en-CA"/>
          </a:p>
        </p:txBody>
      </p:sp>
      <p:sp>
        <p:nvSpPr>
          <p:cNvPr id="5" name="TextBox 4"/>
          <p:cNvSpPr txBox="1"/>
          <p:nvPr/>
        </p:nvSpPr>
        <p:spPr>
          <a:xfrm>
            <a:off x="827584" y="1908752"/>
            <a:ext cx="66967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4000" dirty="0" smtClean="0">
                <a:solidFill>
                  <a:schemeClr val="tx2"/>
                </a:solidFill>
              </a:rPr>
              <a:t>110101010101011000000</a:t>
            </a:r>
            <a:endParaRPr lang="fr-CA" sz="4000" dirty="0">
              <a:solidFill>
                <a:schemeClr val="tx2"/>
              </a:solidFill>
            </a:endParaRPr>
          </a:p>
        </p:txBody>
      </p:sp>
      <p:sp>
        <p:nvSpPr>
          <p:cNvPr id="7" name="Right Brace 6"/>
          <p:cNvSpPr/>
          <p:nvPr/>
        </p:nvSpPr>
        <p:spPr>
          <a:xfrm rot="5400000">
            <a:off x="6732240" y="2420888"/>
            <a:ext cx="360040" cy="360040"/>
          </a:xfrm>
          <a:prstGeom prst="righ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457200" y="2924944"/>
            <a:ext cx="8229600" cy="364959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 smtClean="0"/>
              <a:t>0.5 chances d’être 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 smtClean="0"/>
              <a:t>1/2 des nombres finiront par 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 smtClean="0"/>
              <a:t>Si on observe un seul nombre qui finit par 0, il y a probablement environ 2 nombres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 smtClean="0"/>
              <a:t>S’il y a </a:t>
            </a:r>
            <a:r>
              <a:rPr lang="fr-C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fr-CA" dirty="0" smtClean="0"/>
              <a:t> nombres, il y a probablement </a:t>
            </a:r>
            <a:r>
              <a:rPr lang="fr-C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fr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/2</a:t>
            </a:r>
            <a:r>
              <a:rPr lang="fr-CA" dirty="0" smtClean="0"/>
              <a:t> nombres finissant par 0</a:t>
            </a:r>
          </a:p>
        </p:txBody>
      </p:sp>
    </p:spTree>
    <p:extLst>
      <p:ext uri="{BB962C8B-B14F-4D97-AF65-F5344CB8AC3E}">
        <p14:creationId xmlns:p14="http://schemas.microsoft.com/office/powerpoint/2010/main" val="252544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Algorithme </a:t>
            </a:r>
            <a:r>
              <a:rPr lang="fr-CA" dirty="0" err="1" smtClean="0"/>
              <a:t>Flajolet</a:t>
            </a:r>
            <a:r>
              <a:rPr lang="fr-CA" dirty="0" smtClean="0"/>
              <a:t>-Martin</a:t>
            </a:r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6EF3C-0090-4DA6-A32C-ABDEB8517973}" type="slidenum">
              <a:rPr lang="en-CA" smtClean="0"/>
              <a:pPr/>
              <a:t>35</a:t>
            </a:fld>
            <a:endParaRPr lang="en-CA"/>
          </a:p>
        </p:txBody>
      </p:sp>
      <p:sp>
        <p:nvSpPr>
          <p:cNvPr id="5" name="TextBox 4"/>
          <p:cNvSpPr txBox="1"/>
          <p:nvPr/>
        </p:nvSpPr>
        <p:spPr>
          <a:xfrm>
            <a:off x="827584" y="1908752"/>
            <a:ext cx="66967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4000" dirty="0" smtClean="0">
                <a:solidFill>
                  <a:schemeClr val="tx2"/>
                </a:solidFill>
              </a:rPr>
              <a:t>110101010101011000000</a:t>
            </a:r>
            <a:endParaRPr lang="fr-CA" sz="4000" dirty="0">
              <a:solidFill>
                <a:schemeClr val="tx2"/>
              </a:solidFill>
            </a:endParaRPr>
          </a:p>
        </p:txBody>
      </p:sp>
      <p:sp>
        <p:nvSpPr>
          <p:cNvPr id="7" name="Right Brace 6"/>
          <p:cNvSpPr/>
          <p:nvPr/>
        </p:nvSpPr>
        <p:spPr>
          <a:xfrm rot="5400000">
            <a:off x="6588224" y="2276872"/>
            <a:ext cx="360040" cy="648072"/>
          </a:xfrm>
          <a:prstGeom prst="righ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457200" y="2924944"/>
            <a:ext cx="8229600" cy="364959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 smtClean="0"/>
              <a:t>0.5</a:t>
            </a:r>
            <a:r>
              <a:rPr lang="fr-CA" dirty="0" smtClean="0">
                <a:sym typeface="Symbol"/>
              </a:rPr>
              <a:t></a:t>
            </a:r>
            <a:r>
              <a:rPr lang="fr-CA" dirty="0" smtClean="0"/>
              <a:t>0.5 = 0.25 chances d’être 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 smtClean="0"/>
              <a:t>1/4 des nombres finiront par 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 smtClean="0"/>
              <a:t>Si on observe un seul nombre qui finit par 00, il y a probablement environ 4 nombres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 smtClean="0"/>
              <a:t>S’il y a </a:t>
            </a:r>
            <a:r>
              <a:rPr lang="fr-C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fr-CA" dirty="0" smtClean="0"/>
              <a:t> nombres, il y a probablement </a:t>
            </a:r>
            <a:r>
              <a:rPr lang="fr-C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fr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/4</a:t>
            </a:r>
            <a:r>
              <a:rPr lang="fr-CA" dirty="0" smtClean="0"/>
              <a:t> nombres finissant par 00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52544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Algorithme </a:t>
            </a:r>
            <a:r>
              <a:rPr lang="fr-CA" dirty="0" err="1" smtClean="0"/>
              <a:t>Flajolet</a:t>
            </a:r>
            <a:r>
              <a:rPr lang="fr-CA" dirty="0" smtClean="0"/>
              <a:t>-Martin</a:t>
            </a:r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6EF3C-0090-4DA6-A32C-ABDEB8517973}" type="slidenum">
              <a:rPr lang="en-CA" smtClean="0"/>
              <a:pPr/>
              <a:t>36</a:t>
            </a:fld>
            <a:endParaRPr lang="en-CA"/>
          </a:p>
        </p:txBody>
      </p:sp>
      <p:sp>
        <p:nvSpPr>
          <p:cNvPr id="5" name="TextBox 4"/>
          <p:cNvSpPr txBox="1"/>
          <p:nvPr/>
        </p:nvSpPr>
        <p:spPr>
          <a:xfrm>
            <a:off x="827584" y="1908752"/>
            <a:ext cx="66967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4000" dirty="0" smtClean="0">
                <a:solidFill>
                  <a:schemeClr val="tx2"/>
                </a:solidFill>
              </a:rPr>
              <a:t>110101010101011000000</a:t>
            </a:r>
            <a:endParaRPr lang="fr-CA" sz="4000" dirty="0">
              <a:solidFill>
                <a:schemeClr val="tx2"/>
              </a:solidFill>
            </a:endParaRPr>
          </a:p>
        </p:txBody>
      </p:sp>
      <p:sp>
        <p:nvSpPr>
          <p:cNvPr id="7" name="Right Brace 6"/>
          <p:cNvSpPr/>
          <p:nvPr/>
        </p:nvSpPr>
        <p:spPr>
          <a:xfrm rot="5400000">
            <a:off x="6408204" y="2096852"/>
            <a:ext cx="360040" cy="1008112"/>
          </a:xfrm>
          <a:prstGeom prst="righ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457200" y="2924944"/>
            <a:ext cx="8229600" cy="364959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 smtClean="0"/>
              <a:t>0.5</a:t>
            </a:r>
            <a:r>
              <a:rPr lang="fr-CA" dirty="0" smtClean="0">
                <a:sym typeface="Symbol"/>
              </a:rPr>
              <a:t></a:t>
            </a:r>
            <a:r>
              <a:rPr lang="fr-CA" dirty="0" smtClean="0"/>
              <a:t>0.5</a:t>
            </a:r>
            <a:r>
              <a:rPr lang="fr-CA" dirty="0" smtClean="0">
                <a:sym typeface="Symbol"/>
              </a:rPr>
              <a:t> </a:t>
            </a:r>
            <a:r>
              <a:rPr lang="fr-CA" dirty="0" smtClean="0"/>
              <a:t>0.5 = 0.125 chances d’être 000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 smtClean="0"/>
              <a:t>1/8 des nombres finiront par 000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 smtClean="0"/>
              <a:t>Si on observe un seul nombre qui finit par 000, il y a probablement environ 8 nombres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 smtClean="0"/>
              <a:t>S’il y a </a:t>
            </a:r>
            <a:r>
              <a:rPr lang="fr-C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fr-CA" dirty="0" smtClean="0"/>
              <a:t> nombres, il y a probablement </a:t>
            </a:r>
            <a:r>
              <a:rPr lang="fr-C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fr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/8</a:t>
            </a:r>
            <a:r>
              <a:rPr lang="fr-CA" dirty="0" smtClean="0"/>
              <a:t> nombres finissant par 000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52544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Algorithme </a:t>
            </a:r>
            <a:r>
              <a:rPr lang="fr-CA" dirty="0" err="1" smtClean="0"/>
              <a:t>Flajolet</a:t>
            </a:r>
            <a:r>
              <a:rPr lang="fr-CA" dirty="0" smtClean="0"/>
              <a:t>-Martin</a:t>
            </a:r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6EF3C-0090-4DA6-A32C-ABDEB8517973}" type="slidenum">
              <a:rPr lang="en-CA" smtClean="0"/>
              <a:pPr/>
              <a:t>37</a:t>
            </a:fld>
            <a:endParaRPr lang="en-CA"/>
          </a:p>
        </p:txBody>
      </p:sp>
      <p:sp>
        <p:nvSpPr>
          <p:cNvPr id="5" name="TextBox 4"/>
          <p:cNvSpPr txBox="1"/>
          <p:nvPr/>
        </p:nvSpPr>
        <p:spPr>
          <a:xfrm>
            <a:off x="827584" y="1908752"/>
            <a:ext cx="66967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4000" dirty="0" smtClean="0">
                <a:solidFill>
                  <a:schemeClr val="tx2"/>
                </a:solidFill>
              </a:rPr>
              <a:t>110101010101011000000</a:t>
            </a:r>
            <a:endParaRPr lang="fr-CA" sz="4000" dirty="0">
              <a:solidFill>
                <a:schemeClr val="tx2"/>
              </a:solidFill>
            </a:endParaRPr>
          </a:p>
        </p:txBody>
      </p:sp>
      <p:sp>
        <p:nvSpPr>
          <p:cNvPr id="7" name="Right Brace 6"/>
          <p:cNvSpPr/>
          <p:nvPr/>
        </p:nvSpPr>
        <p:spPr>
          <a:xfrm rot="5400000">
            <a:off x="5940152" y="1628800"/>
            <a:ext cx="360040" cy="1944216"/>
          </a:xfrm>
          <a:prstGeom prst="righ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457200" y="2924944"/>
            <a:ext cx="8229600" cy="364959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 smtClean="0"/>
              <a:t>0.5</a:t>
            </a:r>
            <a:r>
              <a:rPr lang="fr-CA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fr-CA" dirty="0" smtClean="0"/>
              <a:t> chances de finir avec </a:t>
            </a:r>
            <a:r>
              <a:rPr lang="fr-C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fr-CA" dirty="0" smtClean="0"/>
              <a:t> 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 smtClean="0"/>
              <a:t>1/2</a:t>
            </a:r>
            <a:r>
              <a:rPr lang="fr-CA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fr-CA" dirty="0" smtClean="0"/>
              <a:t> des nombres finiront par</a:t>
            </a:r>
            <a:r>
              <a:rPr lang="fr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fr-CA" dirty="0" smtClean="0"/>
              <a:t> 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 smtClean="0"/>
              <a:t>Si on observe un seul nombre qui finit par </a:t>
            </a:r>
            <a:r>
              <a:rPr lang="fr-C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fr-CA" dirty="0" smtClean="0"/>
              <a:t> 0, il y a probablement environ </a:t>
            </a:r>
            <a:r>
              <a:rPr lang="fr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fr-CA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fr-CA" dirty="0" smtClean="0"/>
              <a:t> nombres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 smtClean="0"/>
              <a:t>S’il y a </a:t>
            </a:r>
            <a:r>
              <a:rPr lang="fr-C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fr-CA" dirty="0" smtClean="0"/>
              <a:t> nombres, il y a probablement </a:t>
            </a:r>
            <a:r>
              <a:rPr lang="fr-C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fr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/2</a:t>
            </a:r>
            <a:r>
              <a:rPr lang="fr-CA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fr-CA" dirty="0" smtClean="0"/>
              <a:t> nombres finissant par </a:t>
            </a:r>
            <a:r>
              <a:rPr lang="fr-C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fr-CA" dirty="0" smtClean="0"/>
              <a:t> 0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52544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Algorithme </a:t>
            </a:r>
            <a:r>
              <a:rPr lang="fr-CA" dirty="0" err="1" smtClean="0"/>
              <a:t>Flajolet</a:t>
            </a:r>
            <a:r>
              <a:rPr lang="fr-CA" dirty="0" smtClean="0"/>
              <a:t>-Martin</a:t>
            </a:r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6EF3C-0090-4DA6-A32C-ABDEB8517973}" type="slidenum">
              <a:rPr lang="en-CA" smtClean="0"/>
              <a:pPr/>
              <a:t>38</a:t>
            </a:fld>
            <a:endParaRPr lang="en-CA"/>
          </a:p>
        </p:txBody>
      </p:sp>
      <p:sp>
        <p:nvSpPr>
          <p:cNvPr id="5" name="TextBox 4"/>
          <p:cNvSpPr txBox="1"/>
          <p:nvPr/>
        </p:nvSpPr>
        <p:spPr>
          <a:xfrm>
            <a:off x="827584" y="1908752"/>
            <a:ext cx="66967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4000" dirty="0" smtClean="0">
                <a:solidFill>
                  <a:schemeClr val="tx2"/>
                </a:solidFill>
              </a:rPr>
              <a:t>110101010101011000000</a:t>
            </a:r>
            <a:endParaRPr lang="fr-CA" sz="4000" dirty="0">
              <a:solidFill>
                <a:schemeClr val="tx2"/>
              </a:solidFill>
            </a:endParaRPr>
          </a:p>
        </p:txBody>
      </p:sp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457200" y="2924944"/>
            <a:ext cx="8229600" cy="3649592"/>
          </a:xfrm>
        </p:spPr>
        <p:txBody>
          <a:bodyPr>
            <a:normAutofit fontScale="925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 smtClean="0"/>
              <a:t>Le compte de nombre finissant par </a:t>
            </a:r>
            <a:r>
              <a:rPr lang="fr-C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fr-CA" dirty="0" smtClean="0"/>
              <a:t> 0 est une fraction décroissante de </a:t>
            </a:r>
            <a:r>
              <a:rPr lang="fr-C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fr-CA" i="1" dirty="0" smtClean="0"/>
              <a:t> </a:t>
            </a:r>
            <a:r>
              <a:rPr lang="fr-CA" dirty="0" smtClean="0"/>
              <a:t>lorsque </a:t>
            </a:r>
            <a:r>
              <a:rPr lang="fr-C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fr-CA" dirty="0" smtClean="0"/>
              <a:t> augmente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 smtClean="0"/>
              <a:t>S’il y a réellement </a:t>
            </a:r>
            <a:r>
              <a:rPr lang="fr-C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fr-CA" dirty="0" smtClean="0"/>
              <a:t> nombres, on cherche le point où </a:t>
            </a:r>
            <a:r>
              <a:rPr lang="fr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fr-CA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fr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fr-C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fr-C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 smtClean="0"/>
              <a:t>S’il y a réellement </a:t>
            </a:r>
            <a:r>
              <a:rPr lang="fr-C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fr-CA" dirty="0" smtClean="0"/>
              <a:t> nombres, il y a probablement </a:t>
            </a:r>
            <a:r>
              <a:rPr lang="fr-C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fr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/2</a:t>
            </a:r>
            <a:r>
              <a:rPr lang="fr-CA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fr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fr-C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fr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fr-C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fr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1</a:t>
            </a:r>
            <a:r>
              <a:rPr lang="fr-CA" dirty="0" smtClean="0"/>
              <a:t> nombre finissant par </a:t>
            </a:r>
            <a:r>
              <a:rPr lang="fr-C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fr-CA" dirty="0" smtClean="0"/>
              <a:t> 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 smtClean="0"/>
              <a:t>On cherche donc le point où un seul nombre finit avec </a:t>
            </a:r>
            <a:r>
              <a:rPr lang="fr-C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fr-CA" dirty="0" smtClean="0"/>
              <a:t> 0 après une série décroissante</a:t>
            </a:r>
            <a:endParaRPr lang="fr-CA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5316835" y="2458499"/>
            <a:ext cx="0" cy="4957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544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Algorithme </a:t>
            </a:r>
            <a:r>
              <a:rPr lang="fr-CA" dirty="0" err="1"/>
              <a:t>Flajolet</a:t>
            </a:r>
            <a:r>
              <a:rPr lang="fr-CA" dirty="0"/>
              <a:t>-Martin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968552"/>
          </a:xfrm>
        </p:spPr>
        <p:txBody>
          <a:bodyPr>
            <a:normAutofit fontScale="85000" lnSpcReduction="20000"/>
          </a:bodyPr>
          <a:lstStyle/>
          <a:p>
            <a:pPr marL="624078" indent="-514350">
              <a:buFont typeface="+mj-lt"/>
              <a:buAutoNum type="arabicPeriod"/>
            </a:pPr>
            <a:r>
              <a:rPr lang="fr-CA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Créer V = un vecteur de </a:t>
            </a:r>
            <a:r>
              <a:rPr lang="fr-CA" i="1" dirty="0">
                <a:latin typeface="Courier New" panose="02070309020205020404" pitchFamily="49" charset="0"/>
                <a:cs typeface="Courier New" panose="02070309020205020404" pitchFamily="49" charset="0"/>
              </a:rPr>
              <a:t>L </a:t>
            </a:r>
            <a:r>
              <a:rPr lang="fr-CA" dirty="0">
                <a:latin typeface="Courier New" panose="02070309020205020404" pitchFamily="49" charset="0"/>
                <a:cs typeface="Courier New" panose="02070309020205020404" pitchFamily="49" charset="0"/>
              </a:rPr>
              <a:t>bits </a:t>
            </a:r>
            <a:r>
              <a:rPr lang="fr-CA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initialisé à 0</a:t>
            </a:r>
          </a:p>
          <a:p>
            <a:pPr marL="624078" indent="-514350">
              <a:buFont typeface="+mj-lt"/>
              <a:buAutoNum type="arabicPeriod"/>
            </a:pPr>
            <a:r>
              <a:rPr lang="fr-CA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Pour chaque valeur du flux</a:t>
            </a:r>
          </a:p>
          <a:p>
            <a:pPr marL="916686" lvl="1" indent="-514350">
              <a:buFont typeface="+mj-lt"/>
              <a:buAutoNum type="arabicPeriod"/>
            </a:pPr>
            <a:r>
              <a:rPr lang="fr-CA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Transformer en un </a:t>
            </a:r>
            <a:r>
              <a:rPr lang="fr-CA" dirty="0">
                <a:latin typeface="Courier New" panose="02070309020205020404" pitchFamily="49" charset="0"/>
                <a:cs typeface="Courier New" panose="02070309020205020404" pitchFamily="49" charset="0"/>
              </a:rPr>
              <a:t>nombre binaire de </a:t>
            </a:r>
            <a:r>
              <a:rPr lang="fr-CA" i="1" dirty="0">
                <a:latin typeface="Courier New" panose="02070309020205020404" pitchFamily="49" charset="0"/>
                <a:cs typeface="Courier New" panose="02070309020205020404" pitchFamily="49" charset="0"/>
              </a:rPr>
              <a:t>L </a:t>
            </a:r>
            <a:r>
              <a:rPr lang="fr-CA" dirty="0">
                <a:latin typeface="Courier New" panose="02070309020205020404" pitchFamily="49" charset="0"/>
                <a:cs typeface="Courier New" panose="02070309020205020404" pitchFamily="49" charset="0"/>
              </a:rPr>
              <a:t>bits avec une fonction de hachage</a:t>
            </a:r>
          </a:p>
          <a:p>
            <a:pPr marL="916686" lvl="1" indent="-514350">
              <a:buFont typeface="+mj-lt"/>
              <a:buAutoNum type="arabicPeriod"/>
            </a:pPr>
            <a:r>
              <a:rPr lang="fr-CA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Compter </a:t>
            </a:r>
            <a:r>
              <a:rPr lang="fr-CA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 = </a:t>
            </a:r>
            <a:r>
              <a:rPr lang="fr-CA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le </a:t>
            </a:r>
            <a:r>
              <a:rPr lang="fr-CA" dirty="0">
                <a:latin typeface="Courier New" panose="02070309020205020404" pitchFamily="49" charset="0"/>
                <a:cs typeface="Courier New" panose="02070309020205020404" pitchFamily="49" charset="0"/>
              </a:rPr>
              <a:t>nombre de 0 à la fin du </a:t>
            </a:r>
            <a:r>
              <a:rPr lang="fr-CA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nombre</a:t>
            </a:r>
          </a:p>
          <a:p>
            <a:pPr marL="916686" lvl="1" indent="-514350">
              <a:buFont typeface="+mj-lt"/>
              <a:buAutoNum type="arabicPeriod"/>
            </a:pPr>
            <a:r>
              <a:rPr lang="fr-CA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Incrémenter V[</a:t>
            </a:r>
            <a:r>
              <a:rPr lang="fr-CA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fr-CA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endParaRPr lang="fr-CA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624078" indent="-514350">
              <a:buFont typeface="+mj-lt"/>
              <a:buAutoNum type="arabicPeriod"/>
            </a:pPr>
            <a:r>
              <a:rPr lang="fr-CA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Trouver </a:t>
            </a:r>
            <a:r>
              <a:rPr lang="fr-CA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fr-CA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le plus grand index de V tel que</a:t>
            </a:r>
          </a:p>
          <a:p>
            <a:pPr marL="916686" lvl="1" indent="-514350">
              <a:buFont typeface="+mj-lt"/>
              <a:buAutoNum type="arabicPeriod"/>
            </a:pPr>
            <a:r>
              <a:rPr lang="fr-CA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V[m] = 1</a:t>
            </a:r>
          </a:p>
          <a:p>
            <a:pPr marL="916686" lvl="1" indent="-514350">
              <a:buFont typeface="+mj-lt"/>
              <a:buAutoNum type="arabicPeriod"/>
            </a:pPr>
            <a:r>
              <a:rPr lang="fr-CA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V[i] &gt; 0; i &lt; m</a:t>
            </a:r>
          </a:p>
          <a:p>
            <a:pPr marL="624078" indent="-514350">
              <a:buFont typeface="+mj-lt"/>
              <a:buAutoNum type="arabicPeriod"/>
            </a:pPr>
            <a:r>
              <a:rPr lang="fr-CA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Il y a probablement environ 2</a:t>
            </a:r>
            <a:r>
              <a:rPr lang="fr-CA" i="1" baseline="30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fr-CA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/ </a:t>
            </a:r>
            <a:r>
              <a:rPr lang="fr-CA" i="1" dirty="0" smtClean="0">
                <a:latin typeface="Courier New" panose="02070309020205020404" pitchFamily="49" charset="0"/>
                <a:cs typeface="Courier New" panose="02070309020205020404" pitchFamily="49" charset="0"/>
                <a:sym typeface="Symbol"/>
              </a:rPr>
              <a:t></a:t>
            </a:r>
            <a:r>
              <a:rPr lang="fr-CA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valeurs différentes qui ont été observées (</a:t>
            </a:r>
            <a:r>
              <a:rPr lang="fr-CA" dirty="0" smtClean="0">
                <a:latin typeface="Courier New" panose="02070309020205020404" pitchFamily="49" charset="0"/>
                <a:cs typeface="Courier New" panose="02070309020205020404" pitchFamily="49" charset="0"/>
                <a:sym typeface="Symbol"/>
              </a:rPr>
              <a:t>Facteur de correction </a:t>
            </a:r>
            <a:r>
              <a:rPr lang="fr-CA" i="1" dirty="0" smtClean="0">
                <a:latin typeface="Courier New" panose="02070309020205020404" pitchFamily="49" charset="0"/>
                <a:cs typeface="Courier New" panose="02070309020205020404" pitchFamily="49" charset="0"/>
                <a:sym typeface="Symbol"/>
              </a:rPr>
              <a:t> </a:t>
            </a:r>
            <a:r>
              <a:rPr lang="fr-CA" dirty="0" smtClean="0">
                <a:latin typeface="Courier New" panose="02070309020205020404" pitchFamily="49" charset="0"/>
                <a:cs typeface="Courier New" panose="02070309020205020404" pitchFamily="49" charset="0"/>
                <a:sym typeface="Symbol"/>
              </a:rPr>
              <a:t>= 0.77351)</a:t>
            </a:r>
            <a:endParaRPr lang="fr-CA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6EF3C-0090-4DA6-A32C-ABDEB8517973}" type="slidenum">
              <a:rPr lang="en-CA" smtClean="0"/>
              <a:pPr/>
              <a:t>39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58248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301209"/>
          </a:xfrm>
        </p:spPr>
        <p:txBody>
          <a:bodyPr>
            <a:normAutofit lnSpcReduction="10000"/>
          </a:bodyPr>
          <a:lstStyle/>
          <a:p>
            <a:r>
              <a:rPr lang="fr-CA" dirty="0" smtClean="0"/>
              <a:t>Nouveaux problèmes</a:t>
            </a:r>
          </a:p>
          <a:p>
            <a:pPr lvl="1"/>
            <a:r>
              <a:rPr lang="fr-CA" dirty="0" smtClean="0"/>
              <a:t>Acquisition dynamique</a:t>
            </a:r>
          </a:p>
          <a:p>
            <a:pPr lvl="2"/>
            <a:r>
              <a:rPr lang="fr-CA" dirty="0" smtClean="0"/>
              <a:t>Information non disponible au début des calculs</a:t>
            </a:r>
          </a:p>
          <a:p>
            <a:pPr lvl="2"/>
            <a:r>
              <a:rPr lang="fr-CA" dirty="0" smtClean="0"/>
              <a:t>Si elle n’est pas traitée ou emmagasinée immédiatement, elle est perdue</a:t>
            </a:r>
          </a:p>
          <a:p>
            <a:pPr lvl="1"/>
            <a:r>
              <a:rPr lang="fr-CA" dirty="0" smtClean="0"/>
              <a:t>Flux massif infini</a:t>
            </a:r>
          </a:p>
          <a:p>
            <a:pPr lvl="2"/>
            <a:r>
              <a:rPr lang="fr-CA" dirty="0" smtClean="0"/>
              <a:t>Impossible de tout </a:t>
            </a:r>
            <a:br>
              <a:rPr lang="fr-CA" dirty="0" smtClean="0"/>
            </a:br>
            <a:r>
              <a:rPr lang="fr-CA" dirty="0" smtClean="0"/>
              <a:t>emmagasiner</a:t>
            </a:r>
          </a:p>
          <a:p>
            <a:pPr lvl="2"/>
            <a:r>
              <a:rPr lang="fr-CA" dirty="0" smtClean="0"/>
              <a:t>Impossible de traiter </a:t>
            </a:r>
            <a:br>
              <a:rPr lang="fr-CA" dirty="0" smtClean="0"/>
            </a:br>
            <a:r>
              <a:rPr lang="fr-CA" dirty="0" smtClean="0"/>
              <a:t>plus lentement que le </a:t>
            </a:r>
            <a:br>
              <a:rPr lang="fr-CA" dirty="0" smtClean="0"/>
            </a:br>
            <a:r>
              <a:rPr lang="fr-CA" dirty="0" smtClean="0"/>
              <a:t>taux moyen d’entrée</a:t>
            </a:r>
          </a:p>
          <a:p>
            <a:pPr lvl="1"/>
            <a:r>
              <a:rPr lang="fr-CA" dirty="0" smtClean="0"/>
              <a:t>Taux irrégulier</a:t>
            </a:r>
          </a:p>
          <a:p>
            <a:pPr lvl="2"/>
            <a:r>
              <a:rPr lang="fr-CA" dirty="0" smtClean="0"/>
              <a:t>Hors du control du </a:t>
            </a:r>
            <a:br>
              <a:rPr lang="fr-CA" dirty="0" smtClean="0"/>
            </a:br>
            <a:r>
              <a:rPr lang="fr-CA" dirty="0" smtClean="0"/>
              <a:t>système</a:t>
            </a:r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6EF3C-0090-4DA6-A32C-ABDEB8517973}" type="slidenum">
              <a:rPr lang="en-CA" smtClean="0"/>
              <a:pPr/>
              <a:t>4</a:t>
            </a:fld>
            <a:endParaRPr lang="en-CA"/>
          </a:p>
        </p:txBody>
      </p:sp>
      <p:pic>
        <p:nvPicPr>
          <p:cNvPr id="177154" name="Picture 2" descr="C:\Users\Richy\Desktop\Most-Popular-Time-to-Tweet-Worldwide-800x757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4" t="10283" r="3741" b="20364"/>
          <a:stretch/>
        </p:blipFill>
        <p:spPr bwMode="auto">
          <a:xfrm>
            <a:off x="4615743" y="3645024"/>
            <a:ext cx="4469148" cy="314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6454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Algorithme </a:t>
            </a:r>
            <a:r>
              <a:rPr lang="fr-CA" dirty="0" err="1"/>
              <a:t>Flajolet</a:t>
            </a:r>
            <a:r>
              <a:rPr lang="fr-CA" dirty="0"/>
              <a:t>-Martin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772816"/>
                <a:ext cx="8363272" cy="4801720"/>
              </a:xfrm>
            </p:spPr>
            <p:txBody>
              <a:bodyPr/>
              <a:lstStyle/>
              <a:p>
                <a:r>
                  <a:rPr lang="fr-CA" dirty="0" smtClean="0"/>
                  <a:t>Il y a réellement </a:t>
                </a:r>
                <a:r>
                  <a:rPr lang="fr-CA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fr-CA" dirty="0" smtClean="0"/>
                  <a:t> éléments distincts</a:t>
                </a:r>
              </a:p>
              <a:p>
                <a:r>
                  <a:rPr lang="fr-CA" dirty="0" smtClean="0"/>
                  <a:t>Quelle est la probabilité que </a:t>
                </a:r>
                <a:r>
                  <a:rPr lang="fr-C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fr-CA" i="1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fr-C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/ </a:t>
                </a:r>
                <a:r>
                  <a:rPr lang="el-GR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ϕ</a:t>
                </a:r>
                <a:r>
                  <a:rPr lang="fr-CA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C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fr-CA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fr-CA" dirty="0" smtClean="0"/>
                  <a:t>?</a:t>
                </a:r>
              </a:p>
              <a:p>
                <a:pPr lvl="1"/>
                <a:r>
                  <a:rPr lang="fr-CA" dirty="0" smtClean="0"/>
                  <a:t>Probabilité qu’un nombre finisse avec </a:t>
                </a:r>
                <a:r>
                  <a:rPr lang="fr-CA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fr-CA" dirty="0" smtClean="0"/>
                  <a:t> 0: </a:t>
                </a:r>
                <a:r>
                  <a:rPr lang="fr-C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1/2</a:t>
                </a:r>
                <a:r>
                  <a:rPr lang="fr-CA" i="1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</a:p>
              <a:p>
                <a:pPr lvl="1"/>
                <a:r>
                  <a:rPr lang="fr-CA" dirty="0" smtClean="0"/>
                  <a:t>Probabilité qu’un nombre ne finisse pas avec </a:t>
                </a:r>
                <a:r>
                  <a:rPr lang="fr-CA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fr-CA" dirty="0"/>
                  <a:t> 0: </a:t>
                </a:r>
                <a:r>
                  <a:rPr lang="fr-C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</a:t>
                </a:r>
                <a:r>
                  <a:rPr lang="fr-C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</a:t>
                </a:r>
                <a:r>
                  <a:rPr lang="fr-C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1/2</a:t>
                </a:r>
                <a:r>
                  <a:rPr lang="fr-CA" i="1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endParaRPr lang="fr-CA" i="1" baseline="30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:r>
                  <a:rPr lang="fr-CA" dirty="0" smtClean="0"/>
                  <a:t>Probabilité que </a:t>
                </a:r>
                <a:r>
                  <a:rPr lang="fr-CA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fr-CA" dirty="0" smtClean="0"/>
                  <a:t> nombres </a:t>
                </a:r>
                <a:r>
                  <a:rPr lang="fr-CA" dirty="0"/>
                  <a:t>ne finisse pas avec </a:t>
                </a:r>
                <a:r>
                  <a:rPr lang="fr-CA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fr-CA" dirty="0" smtClean="0"/>
                  <a:t> </a:t>
                </a:r>
                <a:r>
                  <a:rPr lang="fr-CA" dirty="0"/>
                  <a:t>0: </a:t>
                </a:r>
                <a:r>
                  <a:rPr lang="fr-C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 </a:t>
                </a:r>
                <a:r>
                  <a:rPr lang="fr-C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</a:t>
                </a:r>
                <a:r>
                  <a:rPr lang="fr-C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C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1/2</a:t>
                </a:r>
                <a:r>
                  <a:rPr lang="fr-CA" i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fr-C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fr-CA" i="1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endParaRPr lang="fr-CA" i="1" baseline="30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:r>
                  <a:rPr lang="fr-CA" dirty="0"/>
                  <a:t>Probabilité </a:t>
                </a:r>
                <a:r>
                  <a:rPr lang="fr-CA" dirty="0" smtClean="0"/>
                  <a:t>qu’au moins un nombre parmi </a:t>
                </a:r>
                <a:r>
                  <a:rPr lang="fr-CA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fr-CA" dirty="0"/>
                  <a:t> </a:t>
                </a:r>
                <a:r>
                  <a:rPr lang="fr-CA" dirty="0" smtClean="0"/>
                  <a:t>finisse avec </a:t>
                </a:r>
                <a:r>
                  <a:rPr lang="fr-CA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fr-CA" dirty="0"/>
                  <a:t> 0: </a:t>
                </a:r>
                <a:r>
                  <a:rPr lang="fr-CA" dirty="0" smtClean="0"/>
                  <a:t/>
                </a:r>
                <a:br>
                  <a:rPr lang="fr-CA" dirty="0" smtClean="0"/>
                </a:br>
                <a14:m>
                  <m:oMath xmlns:m="http://schemas.openxmlformats.org/officeDocument/2006/math">
                    <m:r>
                      <a:rPr lang="fr-CA" b="0" i="1" smtClean="0">
                        <a:latin typeface="Cambria Math"/>
                      </a:rPr>
                      <m:t>𝑃</m:t>
                    </m:r>
                    <m:r>
                      <a:rPr lang="fr-CA" b="0" i="1" smtClean="0">
                        <a:latin typeface="Cambria Math"/>
                      </a:rPr>
                      <m:t>=1−</m:t>
                    </m:r>
                    <m:sSup>
                      <m:sSupPr>
                        <m:ctrlPr>
                          <a:rPr lang="fr-CA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fr-CA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fr-CA" i="1">
                                <a:latin typeface="Cambria Math"/>
                              </a:rPr>
                              <m:t>1−</m:t>
                            </m:r>
                            <m:f>
                              <m:fPr>
                                <m:type m:val="skw"/>
                                <m:ctrlPr>
                                  <a:rPr lang="fr-CA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fr-CA" i="1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fr-CA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CA" i="1">
                                        <a:latin typeface="Cambria Math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fr-CA" i="1">
                                        <a:latin typeface="Cambria Math"/>
                                      </a:rPr>
                                      <m:t>𝑚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  <m:sup>
                        <m:r>
                          <a:rPr lang="fr-CA" b="0" i="1" smtClean="0"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fr-CA" b="0" i="1" smtClean="0">
                        <a:latin typeface="Cambria Math"/>
                      </a:rPr>
                      <m:t>=</m:t>
                    </m:r>
                    <m:r>
                      <a:rPr lang="fr-CA" i="1">
                        <a:latin typeface="Cambria Math"/>
                      </a:rPr>
                      <m:t>1−</m:t>
                    </m:r>
                    <m:sSup>
                      <m:sSupPr>
                        <m:ctrlPr>
                          <a:rPr lang="fr-CA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fr-CA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fr-CA" i="1">
                                <a:latin typeface="Cambria Math"/>
                              </a:rPr>
                              <m:t>1−</m:t>
                            </m:r>
                            <m:f>
                              <m:fPr>
                                <m:type m:val="skw"/>
                                <m:ctrlPr>
                                  <a:rPr lang="fr-CA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fr-CA" i="1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fr-CA" i="1" smtClean="0">
                                    <a:latin typeface="Cambria Math"/>
                                    <a:ea typeface="Cambria Math"/>
                                  </a:rPr>
                                  <m:t>𝜙</m:t>
                                </m:r>
                                <m:r>
                                  <a:rPr lang="fr-CA" b="0" i="1" smtClean="0">
                                    <a:latin typeface="Cambria Math"/>
                                  </a:rPr>
                                  <m:t>𝑛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fr-CA" i="1"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fr-CA" i="1" smtClean="0">
                        <a:latin typeface="Cambria Math"/>
                        <a:ea typeface="Cambria Math"/>
                      </a:rPr>
                      <m:t>→</m:t>
                    </m:r>
                    <m:r>
                      <a:rPr lang="fr-CA" b="0" i="1" smtClean="0">
                        <a:latin typeface="Cambria Math"/>
                        <a:ea typeface="Cambria Math"/>
                      </a:rPr>
                      <m:t>0.725</m:t>
                    </m:r>
                  </m:oMath>
                </a14:m>
                <a:endParaRPr lang="fr-CA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772816"/>
                <a:ext cx="8363272" cy="4801720"/>
              </a:xfrm>
              <a:blipFill rotWithShape="1">
                <a:blip r:embed="rId2" cstate="print"/>
                <a:stretch>
                  <a:fillRect t="-1396" r="-1458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6EF3C-0090-4DA6-A32C-ABDEB8517973}" type="slidenum">
              <a:rPr lang="en-CA" smtClean="0"/>
              <a:pPr/>
              <a:t>40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75634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Algorithme </a:t>
            </a:r>
            <a:r>
              <a:rPr lang="fr-CA" dirty="0" err="1"/>
              <a:t>Flajolet</a:t>
            </a:r>
            <a:r>
              <a:rPr lang="fr-CA" dirty="0"/>
              <a:t>-Martin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968552"/>
          </a:xfrm>
        </p:spPr>
        <p:txBody>
          <a:bodyPr>
            <a:normAutofit fontScale="92500" lnSpcReduction="10000"/>
          </a:bodyPr>
          <a:lstStyle/>
          <a:p>
            <a:r>
              <a:rPr lang="fr-CA" dirty="0" smtClean="0"/>
              <a:t>Avantages</a:t>
            </a:r>
          </a:p>
          <a:p>
            <a:pPr lvl="1"/>
            <a:r>
              <a:rPr lang="fr-CA" dirty="0"/>
              <a:t>Efficacité de mémoire</a:t>
            </a:r>
          </a:p>
          <a:p>
            <a:pPr lvl="2"/>
            <a:r>
              <a:rPr lang="fr-CA" dirty="0"/>
              <a:t>Nécessite </a:t>
            </a:r>
            <a:r>
              <a:rPr lang="fr-C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fr-CA" dirty="0" smtClean="0"/>
              <a:t> bits (typiquement </a:t>
            </a:r>
            <a:r>
              <a:rPr lang="fr-C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fr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64</a:t>
            </a:r>
            <a:r>
              <a:rPr lang="fr-CA" dirty="0" smtClean="0"/>
              <a:t>)</a:t>
            </a:r>
            <a:endParaRPr lang="fr-CA" dirty="0"/>
          </a:p>
          <a:p>
            <a:pPr lvl="1"/>
            <a:r>
              <a:rPr lang="fr-CA" dirty="0" smtClean="0"/>
              <a:t>Efficacité </a:t>
            </a:r>
            <a:r>
              <a:rPr lang="fr-CA" dirty="0"/>
              <a:t>de calculs</a:t>
            </a:r>
          </a:p>
          <a:p>
            <a:pPr lvl="2"/>
            <a:r>
              <a:rPr lang="fr-CA" dirty="0" smtClean="0"/>
              <a:t>T</a:t>
            </a:r>
            <a:r>
              <a:rPr lang="fr-CA" dirty="0" smtClean="0">
                <a:sym typeface="Symbol"/>
              </a:rPr>
              <a:t>emps d’une </a:t>
            </a:r>
            <a:r>
              <a:rPr lang="fr-CA" dirty="0">
                <a:sym typeface="Symbol"/>
              </a:rPr>
              <a:t>fonction de </a:t>
            </a:r>
            <a:r>
              <a:rPr lang="fr-CA" dirty="0" smtClean="0">
                <a:sym typeface="Symbol"/>
              </a:rPr>
              <a:t>hachage</a:t>
            </a:r>
          </a:p>
          <a:p>
            <a:r>
              <a:rPr lang="fr-CA" dirty="0" smtClean="0">
                <a:sym typeface="Symbol"/>
              </a:rPr>
              <a:t>Limites</a:t>
            </a:r>
          </a:p>
          <a:p>
            <a:pPr lvl="1"/>
            <a:r>
              <a:rPr lang="fr-CA" dirty="0" smtClean="0">
                <a:sym typeface="Symbol"/>
              </a:rPr>
              <a:t>Ne conserve pas la liste des éléments distincts</a:t>
            </a:r>
          </a:p>
          <a:p>
            <a:pPr lvl="1"/>
            <a:r>
              <a:rPr lang="fr-CA" dirty="0" smtClean="0">
                <a:sym typeface="Symbol"/>
              </a:rPr>
              <a:t>Probabiliste et approximatif</a:t>
            </a:r>
          </a:p>
          <a:p>
            <a:pPr lvl="2"/>
            <a:r>
              <a:rPr lang="fr-CA" dirty="0" smtClean="0">
                <a:sym typeface="Symbol"/>
              </a:rPr>
              <a:t>Va probablement obtenir environ le bon nombre d’éléments distincts</a:t>
            </a:r>
          </a:p>
          <a:p>
            <a:pPr lvl="2"/>
            <a:r>
              <a:rPr lang="fr-CA" dirty="0" smtClean="0">
                <a:sym typeface="Symbol"/>
              </a:rPr>
              <a:t>Résultat exacte va varier selon la graine aléatoire de la fonction de hachage</a:t>
            </a:r>
          </a:p>
          <a:p>
            <a:pPr lvl="1"/>
            <a:r>
              <a:rPr lang="fr-CA" dirty="0" smtClean="0">
                <a:sym typeface="Symbol"/>
              </a:rPr>
              <a:t>Estime des puissances de 2</a:t>
            </a:r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6EF3C-0090-4DA6-A32C-ABDEB8517973}" type="slidenum">
              <a:rPr lang="en-CA" smtClean="0"/>
              <a:pPr/>
              <a:t>41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8016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Algorithme </a:t>
            </a:r>
            <a:r>
              <a:rPr lang="fr-CA" dirty="0" err="1"/>
              <a:t>Flajolet</a:t>
            </a:r>
            <a:r>
              <a:rPr lang="fr-CA" dirty="0"/>
              <a:t>-Martin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8363272" cy="4968552"/>
          </a:xfrm>
        </p:spPr>
        <p:txBody>
          <a:bodyPr>
            <a:normAutofit/>
          </a:bodyPr>
          <a:lstStyle/>
          <a:p>
            <a:r>
              <a:rPr lang="fr-CA" dirty="0" smtClean="0">
                <a:sym typeface="Symbol"/>
              </a:rPr>
              <a:t>On </a:t>
            </a:r>
            <a:r>
              <a:rPr lang="fr-CA" dirty="0">
                <a:sym typeface="Symbol"/>
              </a:rPr>
              <a:t>peut créer plusieurs fonctions de hachage avec des graines </a:t>
            </a:r>
            <a:r>
              <a:rPr lang="fr-CA" dirty="0" smtClean="0">
                <a:sym typeface="Symbol"/>
              </a:rPr>
              <a:t>aléatoires différentes </a:t>
            </a:r>
            <a:r>
              <a:rPr lang="fr-CA" dirty="0">
                <a:sym typeface="Symbol"/>
              </a:rPr>
              <a:t>et </a:t>
            </a:r>
            <a:r>
              <a:rPr lang="fr-CA" dirty="0" smtClean="0">
                <a:sym typeface="Symbol"/>
              </a:rPr>
              <a:t>obtenir plusieurs estimés</a:t>
            </a:r>
          </a:p>
          <a:p>
            <a:r>
              <a:rPr lang="fr-CA" dirty="0" smtClean="0">
                <a:sym typeface="Symbol"/>
              </a:rPr>
              <a:t>Exemple:</a:t>
            </a:r>
          </a:p>
          <a:p>
            <a:pPr lvl="1"/>
            <a:r>
              <a:rPr lang="fr-CA" dirty="0" smtClean="0">
                <a:sym typeface="Symbol"/>
              </a:rPr>
              <a:t>Objectif: </a:t>
            </a:r>
            <a:r>
              <a:rPr lang="fr-CA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n</a:t>
            </a:r>
            <a:r>
              <a:rPr lang="fr-CA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= 50 = 2</a:t>
            </a:r>
            <a:r>
              <a:rPr lang="fr-CA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5.2733</a:t>
            </a:r>
            <a:r>
              <a:rPr lang="fr-CA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/ </a:t>
            </a:r>
            <a:r>
              <a:rPr lang="fr-CA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</a:t>
            </a:r>
          </a:p>
          <a:p>
            <a:pPr lvl="1"/>
            <a:r>
              <a:rPr lang="fr-CA" dirty="0" smtClean="0">
                <a:sym typeface="Symbol"/>
              </a:rPr>
              <a:t>Cinq fonctions de hachage: </a:t>
            </a:r>
            <a:r>
              <a:rPr lang="fr-CA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m</a:t>
            </a:r>
            <a:r>
              <a:rPr lang="fr-CA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= {6, 5, 5, 5, 5}</a:t>
            </a:r>
          </a:p>
          <a:p>
            <a:pPr lvl="1"/>
            <a:r>
              <a:rPr lang="fr-CA" dirty="0" smtClean="0">
                <a:sym typeface="Symbol"/>
              </a:rPr>
              <a:t>Estimés: </a:t>
            </a:r>
            <a:r>
              <a:rPr lang="fr-CA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n'</a:t>
            </a:r>
            <a:r>
              <a:rPr lang="fr-CA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</a:t>
            </a:r>
            <a:r>
              <a:rPr lang="fr-CA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= </a:t>
            </a:r>
            <a:r>
              <a:rPr lang="fr-CA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{82.7, 41.4, </a:t>
            </a:r>
            <a:r>
              <a:rPr lang="fr-CA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41.4</a:t>
            </a:r>
            <a:r>
              <a:rPr lang="fr-CA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, </a:t>
            </a:r>
            <a:r>
              <a:rPr lang="fr-CA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41.4</a:t>
            </a:r>
            <a:r>
              <a:rPr lang="fr-CA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, </a:t>
            </a:r>
            <a:r>
              <a:rPr lang="fr-CA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41.4</a:t>
            </a:r>
            <a:r>
              <a:rPr lang="fr-CA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}</a:t>
            </a:r>
          </a:p>
          <a:p>
            <a:pPr lvl="1"/>
            <a:r>
              <a:rPr lang="fr-CA" dirty="0" smtClean="0">
                <a:sym typeface="Symbol"/>
              </a:rPr>
              <a:t>Moyenne: </a:t>
            </a:r>
            <a:r>
              <a:rPr lang="fr-CA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n'</a:t>
            </a:r>
            <a:r>
              <a:rPr lang="fr-CA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</a:t>
            </a:r>
            <a:r>
              <a:rPr lang="fr-CA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= </a:t>
            </a:r>
            <a:r>
              <a:rPr lang="fr-CA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49.6</a:t>
            </a:r>
            <a:endParaRPr lang="fr-CA" dirty="0">
              <a:latin typeface="Times New Roman" panose="02020603050405020304" pitchFamily="18" charset="0"/>
              <a:cs typeface="Times New Roman" panose="02020603050405020304" pitchFamily="18" charset="0"/>
              <a:sym typeface="Symbol"/>
            </a:endParaRPr>
          </a:p>
          <a:p>
            <a:pPr lvl="1"/>
            <a:endParaRPr lang="fr-CA" dirty="0">
              <a:latin typeface="Times New Roman" panose="02020603050405020304" pitchFamily="18" charset="0"/>
              <a:cs typeface="Times New Roman" panose="02020603050405020304" pitchFamily="18" charset="0"/>
              <a:sym typeface="Symbol"/>
            </a:endParaRPr>
          </a:p>
          <a:p>
            <a:pPr lvl="1"/>
            <a:endParaRPr lang="fr-CA" i="1" dirty="0" smtClean="0">
              <a:latin typeface="Times New Roman" panose="02020603050405020304" pitchFamily="18" charset="0"/>
              <a:cs typeface="Times New Roman" panose="02020603050405020304" pitchFamily="18" charset="0"/>
              <a:sym typeface="Symbo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6EF3C-0090-4DA6-A32C-ABDEB8517973}" type="slidenum">
              <a:rPr lang="en-CA" smtClean="0"/>
              <a:pPr/>
              <a:t>42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7875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Algorithme </a:t>
            </a:r>
            <a:r>
              <a:rPr lang="fr-CA" dirty="0" err="1"/>
              <a:t>Flajolet</a:t>
            </a:r>
            <a:r>
              <a:rPr lang="fr-CA" dirty="0"/>
              <a:t>-Martin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968552"/>
          </a:xfrm>
        </p:spPr>
        <p:txBody>
          <a:bodyPr>
            <a:normAutofit lnSpcReduction="10000"/>
          </a:bodyPr>
          <a:lstStyle/>
          <a:p>
            <a:r>
              <a:rPr lang="fr-CA" dirty="0" smtClean="0">
                <a:sym typeface="Symbol"/>
              </a:rPr>
              <a:t>Problème: Comment combiner les résultats?</a:t>
            </a:r>
          </a:p>
          <a:p>
            <a:r>
              <a:rPr lang="fr-CA" dirty="0" smtClean="0">
                <a:sym typeface="Symbol"/>
              </a:rPr>
              <a:t>Moyenne sensible aux valeurs aberrantes, qui seront ici une ou deux puissances de 2 plus grandes ou petites que les autres (influence importante!)</a:t>
            </a:r>
          </a:p>
          <a:p>
            <a:r>
              <a:rPr lang="fr-CA" dirty="0" smtClean="0">
                <a:sym typeface="Symbol"/>
              </a:rPr>
              <a:t>Médiane est tolérante aux </a:t>
            </a:r>
            <a:r>
              <a:rPr lang="fr-CA" dirty="0">
                <a:sym typeface="Symbol"/>
              </a:rPr>
              <a:t>valeurs </a:t>
            </a:r>
            <a:r>
              <a:rPr lang="fr-CA" dirty="0" smtClean="0">
                <a:sym typeface="Symbol"/>
              </a:rPr>
              <a:t>aberrantes mais ne pourra jamais estimer autre chose qu’une puissance de 2</a:t>
            </a:r>
          </a:p>
          <a:p>
            <a:pPr lvl="1"/>
            <a:r>
              <a:rPr lang="fr-CA" dirty="0">
                <a:sym typeface="Symbol"/>
              </a:rPr>
              <a:t>Objectif: </a:t>
            </a:r>
            <a:r>
              <a:rPr lang="fr-CA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n</a:t>
            </a:r>
            <a:r>
              <a:rPr lang="fr-CA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= 50 </a:t>
            </a:r>
            <a:endParaRPr lang="fr-CA" dirty="0" smtClean="0">
              <a:latin typeface="Times New Roman" panose="02020603050405020304" pitchFamily="18" charset="0"/>
              <a:cs typeface="Times New Roman" panose="02020603050405020304" pitchFamily="18" charset="0"/>
              <a:sym typeface="Symbol"/>
            </a:endParaRPr>
          </a:p>
          <a:p>
            <a:pPr lvl="1"/>
            <a:r>
              <a:rPr lang="fr-CA" dirty="0" smtClean="0">
                <a:sym typeface="Symbol"/>
              </a:rPr>
              <a:t>Cinq </a:t>
            </a:r>
            <a:r>
              <a:rPr lang="fr-CA" dirty="0">
                <a:sym typeface="Symbol"/>
              </a:rPr>
              <a:t>fonctions de hachage: </a:t>
            </a:r>
            <a:r>
              <a:rPr lang="fr-CA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m</a:t>
            </a:r>
            <a:r>
              <a:rPr lang="fr-CA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= </a:t>
            </a:r>
            <a:r>
              <a:rPr lang="fr-CA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{7, </a:t>
            </a:r>
            <a:r>
              <a:rPr lang="fr-CA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5, 5, 5, 5}</a:t>
            </a:r>
          </a:p>
          <a:p>
            <a:pPr lvl="1"/>
            <a:r>
              <a:rPr lang="fr-CA" dirty="0">
                <a:sym typeface="Symbol"/>
              </a:rPr>
              <a:t>Moyenne: </a:t>
            </a:r>
            <a:r>
              <a:rPr lang="fr-CA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n'</a:t>
            </a:r>
            <a:r>
              <a:rPr lang="fr-CA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= </a:t>
            </a:r>
            <a:r>
              <a:rPr lang="fr-CA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66.2</a:t>
            </a:r>
          </a:p>
          <a:p>
            <a:pPr lvl="1"/>
            <a:r>
              <a:rPr lang="fr-CA" dirty="0" smtClean="0">
                <a:sym typeface="Symbol"/>
              </a:rPr>
              <a:t>Médiane: </a:t>
            </a:r>
            <a:r>
              <a:rPr lang="fr-CA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n'</a:t>
            </a:r>
            <a:r>
              <a:rPr lang="fr-CA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= </a:t>
            </a:r>
            <a:r>
              <a:rPr lang="fr-CA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41.4</a:t>
            </a:r>
            <a:endParaRPr lang="fr-CA" dirty="0">
              <a:sym typeface="Symbo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6EF3C-0090-4DA6-A32C-ABDEB8517973}" type="slidenum">
              <a:rPr lang="en-CA" smtClean="0"/>
              <a:pPr/>
              <a:t>43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212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Algorithme </a:t>
            </a:r>
            <a:r>
              <a:rPr lang="fr-CA" dirty="0" err="1"/>
              <a:t>Flajolet</a:t>
            </a:r>
            <a:r>
              <a:rPr lang="fr-CA" dirty="0"/>
              <a:t>-Martin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CA" dirty="0" smtClean="0"/>
              <a:t>Solution</a:t>
            </a:r>
          </a:p>
          <a:p>
            <a:pPr lvl="1"/>
            <a:r>
              <a:rPr lang="fr-CA" dirty="0" smtClean="0"/>
              <a:t>Créer plusieurs groupes de fonctions de hachage</a:t>
            </a:r>
          </a:p>
          <a:p>
            <a:pPr lvl="1"/>
            <a:r>
              <a:rPr lang="fr-CA" dirty="0" smtClean="0"/>
              <a:t>Faire la moyenne par groupe</a:t>
            </a:r>
          </a:p>
          <a:p>
            <a:pPr lvl="2"/>
            <a:r>
              <a:rPr lang="fr-CA" dirty="0" smtClean="0"/>
              <a:t>Certains groupes auront des valeurs aberrantes</a:t>
            </a:r>
          </a:p>
          <a:p>
            <a:pPr lvl="1"/>
            <a:r>
              <a:rPr lang="fr-CA" dirty="0" smtClean="0"/>
              <a:t>Prendre la médiane des moyennes</a:t>
            </a:r>
          </a:p>
          <a:p>
            <a:pPr lvl="2"/>
            <a:r>
              <a:rPr lang="fr-CA" dirty="0" smtClean="0"/>
              <a:t>Les groupes avec des valeurs aberrantes sont éliminées</a:t>
            </a:r>
          </a:p>
          <a:p>
            <a:r>
              <a:rPr lang="fr-CA" dirty="0" smtClean="0"/>
              <a:t>Exemple:</a:t>
            </a:r>
          </a:p>
          <a:p>
            <a:pPr lvl="1"/>
            <a:r>
              <a:rPr lang="fr-CA" dirty="0">
                <a:sym typeface="Symbol"/>
              </a:rPr>
              <a:t>Objectif: </a:t>
            </a:r>
            <a:r>
              <a:rPr lang="fr-CA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n</a:t>
            </a:r>
            <a:r>
              <a:rPr lang="fr-CA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= 50 </a:t>
            </a:r>
          </a:p>
          <a:p>
            <a:pPr lvl="1"/>
            <a:r>
              <a:rPr lang="fr-CA" dirty="0">
                <a:sym typeface="Symbol"/>
              </a:rPr>
              <a:t>Cinq </a:t>
            </a:r>
            <a:r>
              <a:rPr lang="fr-CA" dirty="0" smtClean="0">
                <a:sym typeface="Symbol"/>
              </a:rPr>
              <a:t>groupes de fonctions </a:t>
            </a:r>
            <a:r>
              <a:rPr lang="fr-CA" dirty="0">
                <a:sym typeface="Symbol"/>
              </a:rPr>
              <a:t>de hachage: </a:t>
            </a:r>
            <a:endParaRPr lang="fr-CA" dirty="0" smtClean="0">
              <a:sym typeface="Symbol"/>
            </a:endParaRPr>
          </a:p>
          <a:p>
            <a:pPr lvl="2"/>
            <a:r>
              <a:rPr lang="fr-CA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{</a:t>
            </a:r>
            <a:r>
              <a:rPr lang="fr-CA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7, 5, 5, 5, 5</a:t>
            </a:r>
            <a:r>
              <a:rPr lang="fr-CA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}, {6, </a:t>
            </a:r>
            <a:r>
              <a:rPr lang="fr-CA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5, 5, 5, 5</a:t>
            </a:r>
            <a:r>
              <a:rPr lang="fr-CA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}, {5, </a:t>
            </a:r>
            <a:r>
              <a:rPr lang="fr-CA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5, </a:t>
            </a:r>
            <a:r>
              <a:rPr lang="fr-CA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4, 3, 2}, {6, 6, </a:t>
            </a:r>
            <a:r>
              <a:rPr lang="fr-CA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5, 5, </a:t>
            </a:r>
            <a:r>
              <a:rPr lang="fr-CA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4}, </a:t>
            </a:r>
            <a:br>
              <a:rPr lang="fr-CA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</a:br>
            <a:r>
              <a:rPr lang="fr-CA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{6, </a:t>
            </a:r>
            <a:r>
              <a:rPr lang="fr-CA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5, 5, </a:t>
            </a:r>
            <a:r>
              <a:rPr lang="fr-CA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4, 4}</a:t>
            </a:r>
            <a:endParaRPr lang="fr-CA" dirty="0">
              <a:latin typeface="Times New Roman" panose="02020603050405020304" pitchFamily="18" charset="0"/>
              <a:cs typeface="Times New Roman" panose="02020603050405020304" pitchFamily="18" charset="0"/>
              <a:sym typeface="Symbol"/>
            </a:endParaRPr>
          </a:p>
          <a:p>
            <a:pPr lvl="1"/>
            <a:r>
              <a:rPr lang="fr-CA" dirty="0" smtClean="0">
                <a:sym typeface="Symbol"/>
              </a:rPr>
              <a:t>Moyennes: </a:t>
            </a:r>
            <a:r>
              <a:rPr lang="fr-CA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n'</a:t>
            </a:r>
            <a:r>
              <a:rPr lang="fr-CA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= </a:t>
            </a:r>
            <a:r>
              <a:rPr lang="fr-CA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66.2, 49.6, 23.8, 53.8, 41.4</a:t>
            </a:r>
            <a:endParaRPr lang="fr-CA" dirty="0">
              <a:latin typeface="Times New Roman" panose="02020603050405020304" pitchFamily="18" charset="0"/>
              <a:cs typeface="Times New Roman" panose="02020603050405020304" pitchFamily="18" charset="0"/>
              <a:sym typeface="Symbol"/>
            </a:endParaRPr>
          </a:p>
          <a:p>
            <a:pPr lvl="1"/>
            <a:r>
              <a:rPr lang="fr-CA" dirty="0">
                <a:sym typeface="Symbol"/>
              </a:rPr>
              <a:t>Médiane: </a:t>
            </a:r>
            <a:r>
              <a:rPr lang="fr-CA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n'</a:t>
            </a:r>
            <a:r>
              <a:rPr lang="fr-CA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= </a:t>
            </a:r>
            <a:r>
              <a:rPr lang="fr-CA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49.6</a:t>
            </a:r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6EF3C-0090-4DA6-A32C-ABDEB8517973}" type="slidenum">
              <a:rPr lang="en-CA" smtClean="0"/>
              <a:pPr/>
              <a:t>44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02145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Estimation des moments</a:t>
            </a:r>
            <a:endParaRPr lang="fr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fr-CA" dirty="0" smtClean="0"/>
                  <a:t>Supposons qu’on a un flux de </a:t>
                </a:r>
                <a:r>
                  <a:rPr lang="fr-CA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fr-CA" dirty="0" smtClean="0"/>
                  <a:t> éléments différents</a:t>
                </a:r>
              </a:p>
              <a:p>
                <a:r>
                  <a:rPr lang="fr-CA" dirty="0" smtClean="0"/>
                  <a:t>On maintient un compte du nombre de fois que chaque élément a été observé</a:t>
                </a:r>
              </a:p>
              <a:p>
                <a:pPr lvl="1"/>
                <a:r>
                  <a:rPr lang="fr-CA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fr-CA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fr-CA" dirty="0"/>
                  <a:t>: </a:t>
                </a:r>
                <a:r>
                  <a:rPr lang="fr-CA" dirty="0" smtClean="0"/>
                  <a:t>nombre </a:t>
                </a:r>
                <a:r>
                  <a:rPr lang="fr-CA" dirty="0"/>
                  <a:t>d’observations de l’élément </a:t>
                </a:r>
                <a:r>
                  <a:rPr lang="fr-CA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</a:p>
              <a:p>
                <a:r>
                  <a:rPr lang="fr-CA" dirty="0" smtClean="0"/>
                  <a:t>Le </a:t>
                </a:r>
                <a:r>
                  <a:rPr lang="fr-CA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fr-CA" baseline="30000" dirty="0" err="1" smtClean="0"/>
                  <a:t>e</a:t>
                </a:r>
                <a:r>
                  <a:rPr lang="fr-CA" dirty="0" smtClean="0"/>
                  <a:t> moment est:</a:t>
                </a:r>
                <a14:m>
                  <m:oMath xmlns:m="http://schemas.openxmlformats.org/officeDocument/2006/math">
                    <m:r>
                      <a:rPr lang="fr-CA" b="0" i="0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fr-CA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CA" b="0" i="1" smtClean="0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fr-CA" b="0" i="1" smtClean="0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fr-CA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ctrlPr>
                          <a:rPr lang="fr-CA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fr-CA" b="0" i="1" smtClean="0">
                            <a:latin typeface="Cambria Math"/>
                          </a:rPr>
                          <m:t>𝑖</m:t>
                        </m:r>
                        <m:r>
                          <a:rPr lang="fr-CA" b="0" i="1" smtClean="0">
                            <a:latin typeface="Cambria Math"/>
                          </a:rPr>
                          <m:t>=0</m:t>
                        </m:r>
                      </m:sub>
                      <m:sup>
                        <m:r>
                          <a:rPr lang="fr-CA" b="0" i="1" smtClean="0">
                            <a:latin typeface="Cambria Math"/>
                          </a:rPr>
                          <m:t>𝑛</m:t>
                        </m:r>
                        <m:r>
                          <a:rPr lang="fr-CA" b="0" i="1" smtClean="0">
                            <a:latin typeface="Cambria Math"/>
                          </a:rPr>
                          <m:t>−1</m:t>
                        </m:r>
                      </m:sup>
                      <m:e>
                        <m:sSup>
                          <m:sSupPr>
                            <m:ctrlPr>
                              <a:rPr lang="fr-CA" b="0" i="1" smtClean="0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fr-CA" i="1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fr-CA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A" i="1">
                                        <a:latin typeface="Cambria Math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fr-CA" i="1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fr-CA" b="0" i="1" smtClean="0">
                                <a:latin typeface="Cambria Math"/>
                              </a:rPr>
                              <m:t>𝑘</m:t>
                            </m:r>
                          </m:sup>
                        </m:sSup>
                      </m:e>
                    </m:nary>
                  </m:oMath>
                </a14:m>
                <a:endParaRPr lang="fr-CA" dirty="0" smtClean="0"/>
              </a:p>
              <a:p>
                <a:pPr lvl="1"/>
                <a:r>
                  <a:rPr lang="fr-CA" dirty="0" smtClean="0"/>
                  <a:t>0</a:t>
                </a:r>
                <a:r>
                  <a:rPr lang="fr-CA" baseline="30000" dirty="0" smtClean="0"/>
                  <a:t>e</a:t>
                </a:r>
                <a:r>
                  <a:rPr lang="fr-CA" dirty="0" smtClean="0"/>
                  <a:t> moment: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CA" i="1">
                            <a:latin typeface="Cambria Math"/>
                          </a:rPr>
                        </m:ctrlPr>
                      </m:sSubPr>
                      <m:e>
                        <m:r>
                          <a:rPr lang="fr-CA" i="1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fr-CA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fr-CA" i="1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ctrlPr>
                          <a:rPr lang="fr-CA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fr-CA" i="1">
                            <a:latin typeface="Cambria Math"/>
                          </a:rPr>
                          <m:t>𝑖</m:t>
                        </m:r>
                        <m:r>
                          <a:rPr lang="fr-CA" i="1">
                            <a:latin typeface="Cambria Math"/>
                          </a:rPr>
                          <m:t>=0</m:t>
                        </m:r>
                      </m:sub>
                      <m:sup>
                        <m:r>
                          <a:rPr lang="fr-CA" i="1">
                            <a:latin typeface="Cambria Math"/>
                          </a:rPr>
                          <m:t>𝑛</m:t>
                        </m:r>
                        <m:r>
                          <a:rPr lang="fr-CA" i="1">
                            <a:latin typeface="Cambria Math"/>
                          </a:rPr>
                          <m:t>−1</m:t>
                        </m:r>
                      </m:sup>
                      <m:e>
                        <m:r>
                          <a:rPr lang="fr-CA" b="0" i="1" smtClean="0">
                            <a:latin typeface="Cambria Math"/>
                          </a:rPr>
                          <m:t>1</m:t>
                        </m:r>
                      </m:e>
                    </m:nary>
                  </m:oMath>
                </a14:m>
                <a:endParaRPr lang="fr-CA" dirty="0" smtClean="0"/>
              </a:p>
              <a:p>
                <a:pPr lvl="2"/>
                <a:r>
                  <a:rPr lang="fr-CA" dirty="0" smtClean="0"/>
                  <a:t>Nombre d’éléments distincts (</a:t>
                </a:r>
                <a:r>
                  <a:rPr lang="fr-CA" dirty="0" err="1" smtClean="0"/>
                  <a:t>Flajolet</a:t>
                </a:r>
                <a:r>
                  <a:rPr lang="fr-CA" dirty="0" smtClean="0"/>
                  <a:t>-Martin)</a:t>
                </a:r>
              </a:p>
              <a:p>
                <a:pPr lvl="1"/>
                <a:r>
                  <a:rPr lang="fr-CA" dirty="0" smtClean="0"/>
                  <a:t>1</a:t>
                </a:r>
                <a:r>
                  <a:rPr lang="fr-CA" baseline="30000" dirty="0" smtClean="0"/>
                  <a:t>er</a:t>
                </a:r>
                <a:r>
                  <a:rPr lang="fr-CA" dirty="0" smtClean="0"/>
                  <a:t> </a:t>
                </a:r>
                <a:r>
                  <a:rPr lang="fr-CA" dirty="0"/>
                  <a:t>moment: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CA" i="1">
                            <a:latin typeface="Cambria Math"/>
                          </a:rPr>
                        </m:ctrlPr>
                      </m:sSubPr>
                      <m:e>
                        <m:r>
                          <a:rPr lang="fr-CA" i="1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fr-CA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fr-CA" i="1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ctrlPr>
                          <a:rPr lang="fr-CA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fr-CA" i="1">
                            <a:latin typeface="Cambria Math"/>
                          </a:rPr>
                          <m:t>𝑖</m:t>
                        </m:r>
                        <m:r>
                          <a:rPr lang="fr-CA" i="1">
                            <a:latin typeface="Cambria Math"/>
                          </a:rPr>
                          <m:t>=0</m:t>
                        </m:r>
                      </m:sub>
                      <m:sup>
                        <m:r>
                          <a:rPr lang="fr-CA" i="1">
                            <a:latin typeface="Cambria Math"/>
                          </a:rPr>
                          <m:t>𝑛</m:t>
                        </m:r>
                        <m:r>
                          <a:rPr lang="fr-CA" i="1">
                            <a:latin typeface="Cambria Math"/>
                          </a:rPr>
                          <m:t>−1</m:t>
                        </m:r>
                      </m:sup>
                      <m:e>
                        <m:sSub>
                          <m:sSubPr>
                            <m:ctrlPr>
                              <a:rPr lang="fr-CA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CA" i="1"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fr-CA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fr-CA" dirty="0"/>
              </a:p>
              <a:p>
                <a:pPr lvl="2"/>
                <a:r>
                  <a:rPr lang="fr-CA" dirty="0"/>
                  <a:t>Nombre d’éléments </a:t>
                </a:r>
                <a:r>
                  <a:rPr lang="fr-CA" dirty="0" smtClean="0"/>
                  <a:t>dans le flux (compteur)</a:t>
                </a:r>
              </a:p>
              <a:p>
                <a:pPr lvl="1"/>
                <a:r>
                  <a:rPr lang="fr-CA" dirty="0" smtClean="0"/>
                  <a:t>2</a:t>
                </a:r>
                <a:r>
                  <a:rPr lang="fr-CA" baseline="30000" dirty="0" smtClean="0"/>
                  <a:t>e</a:t>
                </a:r>
                <a:r>
                  <a:rPr lang="fr-CA" dirty="0" smtClean="0"/>
                  <a:t> </a:t>
                </a:r>
                <a:r>
                  <a:rPr lang="fr-CA" dirty="0"/>
                  <a:t>moment: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CA" i="1">
                            <a:latin typeface="Cambria Math"/>
                          </a:rPr>
                        </m:ctrlPr>
                      </m:sSubPr>
                      <m:e>
                        <m:r>
                          <a:rPr lang="fr-CA" i="1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fr-CA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fr-CA" i="1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ctrlPr>
                          <a:rPr lang="fr-CA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fr-CA" i="1">
                            <a:latin typeface="Cambria Math"/>
                          </a:rPr>
                          <m:t>𝑖</m:t>
                        </m:r>
                        <m:r>
                          <a:rPr lang="fr-CA" i="1">
                            <a:latin typeface="Cambria Math"/>
                          </a:rPr>
                          <m:t>=0</m:t>
                        </m:r>
                      </m:sub>
                      <m:sup>
                        <m:r>
                          <a:rPr lang="fr-CA" i="1">
                            <a:latin typeface="Cambria Math"/>
                          </a:rPr>
                          <m:t>𝑛</m:t>
                        </m:r>
                        <m:r>
                          <a:rPr lang="fr-CA" i="1">
                            <a:latin typeface="Cambria Math"/>
                          </a:rPr>
                          <m:t>−1</m:t>
                        </m:r>
                      </m:sup>
                      <m:e>
                        <m:sSup>
                          <m:sSupPr>
                            <m:ctrlPr>
                              <a:rPr lang="fr-CA" i="1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fr-CA" i="1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fr-CA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A" i="1">
                                        <a:latin typeface="Cambria Math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fr-CA" i="1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fr-CA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fr-CA" dirty="0"/>
              </a:p>
              <a:p>
                <a:pPr lvl="2"/>
                <a:r>
                  <a:rPr lang="fr-CA" dirty="0" smtClean="0"/>
                  <a:t>Déséquilibre de la série</a:t>
                </a:r>
              </a:p>
              <a:p>
                <a:pPr lvl="2"/>
                <a:r>
                  <a:rPr lang="fr-CA" dirty="0" smtClean="0"/>
                  <a:t>Pour deux séries avec les mêmes 0</a:t>
                </a:r>
                <a:r>
                  <a:rPr lang="fr-CA" baseline="30000" dirty="0" smtClean="0"/>
                  <a:t>e</a:t>
                </a:r>
                <a:r>
                  <a:rPr lang="fr-CA" dirty="0" smtClean="0"/>
                  <a:t> et 1</a:t>
                </a:r>
                <a:r>
                  <a:rPr lang="fr-CA" baseline="30000" dirty="0" smtClean="0"/>
                  <a:t>er</a:t>
                </a:r>
                <a:r>
                  <a:rPr lang="fr-CA" dirty="0" smtClean="0"/>
                  <a:t> moments</a:t>
                </a:r>
              </a:p>
              <a:p>
                <a:pPr lvl="3"/>
                <a:r>
                  <a:rPr lang="fr-CA" dirty="0" smtClean="0"/>
                  <a:t>Sera plus petit pour la série avec des comptes égaux</a:t>
                </a:r>
              </a:p>
              <a:p>
                <a:pPr lvl="3"/>
                <a:r>
                  <a:rPr lang="fr-CA" dirty="0" smtClean="0"/>
                  <a:t>Sera plus grand pour la série avec plus d’un élément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 cstate="print"/>
                <a:stretch>
                  <a:fillRect t="-2919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6EF3C-0090-4DA6-A32C-ABDEB8517973}" type="slidenum">
              <a:rPr lang="en-CA" smtClean="0"/>
              <a:pPr/>
              <a:t>45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01107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Estimation des </a:t>
            </a:r>
            <a:r>
              <a:rPr lang="fr-CA" dirty="0" smtClean="0"/>
              <a:t>moments (exemple)</a:t>
            </a:r>
            <a:endParaRPr lang="fr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fr-CA" dirty="0" smtClean="0"/>
                  <a:t>S</a:t>
                </a:r>
                <a:r>
                  <a:rPr lang="fr-CA" baseline="-25000" dirty="0" smtClean="0"/>
                  <a:t>0</a:t>
                </a:r>
                <a:r>
                  <a:rPr lang="fr-CA" dirty="0" smtClean="0"/>
                  <a:t> = {</a:t>
                </a:r>
                <a:r>
                  <a:rPr lang="fr-CA" dirty="0" err="1" smtClean="0"/>
                  <a:t>aaaaabbbbbccccc</a:t>
                </a:r>
                <a:r>
                  <a:rPr lang="fr-CA" dirty="0" smtClean="0"/>
                  <a:t>}</a:t>
                </a:r>
              </a:p>
              <a:p>
                <a:pPr lvl="1"/>
                <a:r>
                  <a:rPr lang="fr-CA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fr-CA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00</a:t>
                </a:r>
                <a:r>
                  <a:rPr lang="fr-C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3, </a:t>
                </a:r>
                <a:r>
                  <a:rPr lang="fr-CA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fr-CA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01</a:t>
                </a:r>
                <a:r>
                  <a:rPr lang="fr-C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C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fr-C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fr-CA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CA" i="1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fr-CA" b="0" i="1" smtClean="0">
                            <a:latin typeface="Cambria Math"/>
                          </a:rPr>
                          <m:t>0</m:t>
                        </m:r>
                        <m:r>
                          <a:rPr lang="fr-CA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fr-CA" i="1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ctrlPr>
                          <a:rPr lang="fr-CA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fr-CA" i="1">
                            <a:latin typeface="Cambria Math"/>
                          </a:rPr>
                          <m:t>𝑖</m:t>
                        </m:r>
                        <m:r>
                          <a:rPr lang="fr-CA" i="1">
                            <a:latin typeface="Cambria Math"/>
                          </a:rPr>
                          <m:t>=0</m:t>
                        </m:r>
                      </m:sub>
                      <m:sup>
                        <m:r>
                          <a:rPr lang="fr-CA" i="1">
                            <a:latin typeface="Cambria Math"/>
                          </a:rPr>
                          <m:t>𝑛</m:t>
                        </m:r>
                        <m:r>
                          <a:rPr lang="fr-CA" i="1">
                            <a:latin typeface="Cambria Math"/>
                          </a:rPr>
                          <m:t>−1</m:t>
                        </m:r>
                      </m:sup>
                      <m:e>
                        <m:sSup>
                          <m:sSupPr>
                            <m:ctrlPr>
                              <a:rPr lang="fr-CA" i="1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fr-CA" i="1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fr-CA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A" i="1">
                                        <a:latin typeface="Cambria Math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fr-CA" i="1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fr-CA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nary>
                    <m:r>
                      <a:rPr lang="fr-CA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fr-CA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fr-CA" b="0" i="1" smtClean="0">
                            <a:latin typeface="Cambria Math"/>
                          </a:rPr>
                          <m:t>5</m:t>
                        </m:r>
                      </m:e>
                      <m:sup>
                        <m:r>
                          <a:rPr lang="fr-CA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fr-CA" b="0" i="1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fr-CA" i="1">
                            <a:latin typeface="Cambria Math"/>
                          </a:rPr>
                        </m:ctrlPr>
                      </m:sSupPr>
                      <m:e>
                        <m:r>
                          <a:rPr lang="fr-CA" i="1">
                            <a:latin typeface="Cambria Math"/>
                          </a:rPr>
                          <m:t>5</m:t>
                        </m:r>
                      </m:e>
                      <m:sup>
                        <m:r>
                          <a:rPr lang="fr-CA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fr-CA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fr-CA" i="1">
                            <a:latin typeface="Cambria Math"/>
                          </a:rPr>
                        </m:ctrlPr>
                      </m:sSupPr>
                      <m:e>
                        <m:r>
                          <a:rPr lang="fr-CA" i="1">
                            <a:latin typeface="Cambria Math"/>
                          </a:rPr>
                          <m:t>5</m:t>
                        </m:r>
                      </m:e>
                      <m:sup>
                        <m:r>
                          <a:rPr lang="fr-CA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fr-CA" b="0" i="1" smtClean="0">
                        <a:latin typeface="Cambria Math"/>
                      </a:rPr>
                      <m:t>=75</m:t>
                    </m:r>
                  </m:oMath>
                </a14:m>
                <a:endParaRPr lang="fr-CA" i="1" dirty="0" smtClean="0"/>
              </a:p>
              <a:p>
                <a:r>
                  <a:rPr lang="fr-CA" dirty="0" smtClean="0"/>
                  <a:t>S</a:t>
                </a:r>
                <a:r>
                  <a:rPr lang="fr-CA" baseline="-25000" dirty="0" smtClean="0"/>
                  <a:t>1</a:t>
                </a:r>
                <a:r>
                  <a:rPr lang="fr-CA" dirty="0" smtClean="0"/>
                  <a:t> </a:t>
                </a:r>
                <a:r>
                  <a:rPr lang="fr-CA" dirty="0"/>
                  <a:t>= {</a:t>
                </a:r>
                <a:r>
                  <a:rPr lang="fr-CA" dirty="0" err="1" smtClean="0"/>
                  <a:t>aaaaaaaaaaaaabc</a:t>
                </a:r>
                <a:r>
                  <a:rPr lang="fr-CA" dirty="0"/>
                  <a:t>}</a:t>
                </a:r>
              </a:p>
              <a:p>
                <a:pPr lvl="1"/>
                <a:r>
                  <a:rPr lang="fr-CA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fr-CA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</a:t>
                </a:r>
                <a:r>
                  <a:rPr lang="fr-C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C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3, </a:t>
                </a:r>
                <a:r>
                  <a:rPr lang="fr-CA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fr-CA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11</a:t>
                </a:r>
                <a:r>
                  <a:rPr lang="fr-C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C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fr-C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fr-CA" i="1">
                            <a:latin typeface="Cambria Math"/>
                          </a:rPr>
                        </m:ctrlPr>
                      </m:sSubPr>
                      <m:e>
                        <m:r>
                          <a:rPr lang="fr-CA" i="1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fr-CA" b="0" i="1" smtClean="0">
                            <a:latin typeface="Cambria Math"/>
                          </a:rPr>
                          <m:t>1</m:t>
                        </m:r>
                        <m:r>
                          <a:rPr lang="fr-CA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fr-CA" i="1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ctrlPr>
                          <a:rPr lang="fr-CA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fr-CA" i="1">
                            <a:latin typeface="Cambria Math"/>
                          </a:rPr>
                          <m:t>𝑖</m:t>
                        </m:r>
                        <m:r>
                          <a:rPr lang="fr-CA" i="1">
                            <a:latin typeface="Cambria Math"/>
                          </a:rPr>
                          <m:t>=0</m:t>
                        </m:r>
                      </m:sub>
                      <m:sup>
                        <m:r>
                          <a:rPr lang="fr-CA" i="1">
                            <a:latin typeface="Cambria Math"/>
                          </a:rPr>
                          <m:t>𝑛</m:t>
                        </m:r>
                        <m:r>
                          <a:rPr lang="fr-CA" i="1">
                            <a:latin typeface="Cambria Math"/>
                          </a:rPr>
                          <m:t>−1</m:t>
                        </m:r>
                      </m:sup>
                      <m:e>
                        <m:sSup>
                          <m:sSupPr>
                            <m:ctrlPr>
                              <a:rPr lang="fr-CA" i="1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fr-CA" i="1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fr-CA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A" i="1">
                                        <a:latin typeface="Cambria Math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fr-CA" i="1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fr-CA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nary>
                    <m:r>
                      <a:rPr lang="fr-CA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fr-CA" i="1">
                            <a:latin typeface="Cambria Math"/>
                          </a:rPr>
                        </m:ctrlPr>
                      </m:sSupPr>
                      <m:e>
                        <m:r>
                          <a:rPr lang="fr-CA" b="0" i="1" smtClean="0">
                            <a:latin typeface="Cambria Math"/>
                          </a:rPr>
                          <m:t>13</m:t>
                        </m:r>
                      </m:e>
                      <m:sup>
                        <m:r>
                          <a:rPr lang="fr-CA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fr-CA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fr-CA" i="1">
                            <a:latin typeface="Cambria Math"/>
                          </a:rPr>
                        </m:ctrlPr>
                      </m:sSupPr>
                      <m:e>
                        <m:r>
                          <a:rPr lang="fr-CA" b="0" i="1" smtClean="0">
                            <a:latin typeface="Cambria Math"/>
                          </a:rPr>
                          <m:t>1</m:t>
                        </m:r>
                      </m:e>
                      <m:sup>
                        <m:r>
                          <a:rPr lang="fr-CA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fr-CA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fr-CA" i="1">
                            <a:latin typeface="Cambria Math"/>
                          </a:rPr>
                        </m:ctrlPr>
                      </m:sSupPr>
                      <m:e>
                        <m:r>
                          <a:rPr lang="fr-CA" b="0" i="1" smtClean="0">
                            <a:latin typeface="Cambria Math"/>
                          </a:rPr>
                          <m:t>1</m:t>
                        </m:r>
                      </m:e>
                      <m:sup>
                        <m:r>
                          <a:rPr lang="fr-CA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fr-CA" i="1">
                        <a:latin typeface="Cambria Math"/>
                      </a:rPr>
                      <m:t>=</m:t>
                    </m:r>
                    <m:r>
                      <a:rPr lang="fr-CA" b="0" i="1" smtClean="0">
                        <a:latin typeface="Cambria Math"/>
                      </a:rPr>
                      <m:t>171</m:t>
                    </m:r>
                  </m:oMath>
                </a14:m>
                <a:endParaRPr lang="fr-CA" i="1" dirty="0"/>
              </a:p>
              <a:p>
                <a:endParaRPr lang="fr-CA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 cstate="print"/>
                <a:stretch>
                  <a:fillRect t="-1269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6EF3C-0090-4DA6-A32C-ABDEB8517973}" type="slidenum">
              <a:rPr lang="en-CA" smtClean="0"/>
              <a:pPr/>
              <a:t>46</a:t>
            </a:fld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467544" y="1803301"/>
                <a:ext cx="8229600" cy="4801720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365760" indent="-256032" algn="l" rtl="0" eaLnBrk="1" latinLnBrk="0" hangingPunct="1">
                  <a:spcBef>
                    <a:spcPts val="300"/>
                  </a:spcBef>
                  <a:buClr>
                    <a:schemeClr val="accent3"/>
                  </a:buClr>
                  <a:buFont typeface="Georgia"/>
                  <a:buChar char="•"/>
                  <a:defRPr kumimoji="0" sz="28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1pPr>
                <a:lvl2pPr marL="658368" indent="-246888" algn="l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Georgia"/>
                  <a:buChar char="▫"/>
                  <a:defRPr kumimoji="0" sz="2600" kern="1200">
                    <a:solidFill>
                      <a:schemeClr val="accent2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2pPr>
                <a:lvl3pPr marL="923544" indent="-219456" algn="l" rtl="0" eaLnBrk="1" latinLnBrk="0" hangingPunct="1">
                  <a:spcBef>
                    <a:spcPts val="300"/>
                  </a:spcBef>
                  <a:buClr>
                    <a:schemeClr val="accent1"/>
                  </a:buClr>
                  <a:buFont typeface="Wingdings 2"/>
                  <a:buChar char=""/>
                  <a:defRPr kumimoji="0" sz="2400" kern="1200">
                    <a:solidFill>
                      <a:schemeClr val="accent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3pPr>
                <a:lvl4pPr marL="1179576" indent="-201168" algn="l" rtl="0" eaLnBrk="1" latinLnBrk="0" hangingPunct="1">
                  <a:spcBef>
                    <a:spcPts val="300"/>
                  </a:spcBef>
                  <a:buClr>
                    <a:schemeClr val="accent1"/>
                  </a:buClr>
                  <a:buFont typeface="Wingdings 2"/>
                  <a:buChar char=""/>
                  <a:defRPr kumimoji="0" sz="2200" kern="1200">
                    <a:solidFill>
                      <a:schemeClr val="accent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4pPr>
                <a:lvl5pPr marL="1389888" indent="-182880" algn="l" rtl="0" eaLnBrk="1" latinLnBrk="0" hangingPunct="1">
                  <a:spcBef>
                    <a:spcPts val="300"/>
                  </a:spcBef>
                  <a:buClr>
                    <a:schemeClr val="accent3"/>
                  </a:buClr>
                  <a:buFont typeface="Georgia"/>
                  <a:buChar char="▫"/>
                  <a:defRPr kumimoji="0" sz="2000" kern="1200">
                    <a:solidFill>
                      <a:schemeClr val="accent3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5pPr>
                <a:lvl6pPr marL="1609344" indent="-182880" algn="l" rtl="0" eaLnBrk="1" latinLnBrk="0" hangingPunct="1">
                  <a:spcBef>
                    <a:spcPts val="300"/>
                  </a:spcBef>
                  <a:buClr>
                    <a:schemeClr val="accent3"/>
                  </a:buClr>
                  <a:buFont typeface="Georgia"/>
                  <a:buChar char="▫"/>
                  <a:defRPr kumimoji="0" sz="1800" kern="120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182880" algn="l" rtl="0" eaLnBrk="1" latinLnBrk="0" hangingPunct="1">
                  <a:spcBef>
                    <a:spcPts val="300"/>
                  </a:spcBef>
                  <a:buClr>
                    <a:schemeClr val="accent3"/>
                  </a:buClr>
                  <a:buFont typeface="Georgia"/>
                  <a:buChar char="▫"/>
                  <a:defRPr kumimoji="0" sz="1600" kern="120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lvl7pPr>
                <a:lvl8pPr marL="2029968" indent="-182880" algn="l" rtl="0" eaLnBrk="1" latinLnBrk="0" hangingPunct="1">
                  <a:spcBef>
                    <a:spcPts val="300"/>
                  </a:spcBef>
                  <a:buClr>
                    <a:schemeClr val="accent3"/>
                  </a:buClr>
                  <a:buFont typeface="Georgia"/>
                  <a:buChar char="◦"/>
                  <a:defRPr kumimoji="0" sz="1500" kern="120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lvl8pPr>
                <a:lvl9pPr marL="2240280" indent="-182880" algn="l" rtl="0" eaLnBrk="1" latinLnBrk="0" hangingPunct="1">
                  <a:spcBef>
                    <a:spcPts val="300"/>
                  </a:spcBef>
                  <a:buClr>
                    <a:schemeClr val="accent3"/>
                  </a:buClr>
                  <a:buFont typeface="Georgia"/>
                  <a:buChar char="◦"/>
                  <a:defRPr kumimoji="0" sz="1400" kern="1200" baseline="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fr-CA" dirty="0" smtClean="0"/>
              </a:p>
              <a:p>
                <a:pPr lvl="1"/>
                <a:endParaRPr lang="fr-CA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fr-CA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CA" i="1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fr-CA" i="1" smtClean="0">
                            <a:latin typeface="Cambria Math"/>
                          </a:rPr>
                          <m:t>0</m:t>
                        </m:r>
                        <m:r>
                          <a:rPr lang="fr-CA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fr-CA" i="1">
                        <a:latin typeface="Cambria Math"/>
                      </a:rPr>
                      <m:t>=</m:t>
                    </m:r>
                  </m:oMath>
                </a14:m>
                <a:endParaRPr lang="fr-CA" i="1" dirty="0" smtClean="0"/>
              </a:p>
              <a:p>
                <a:endParaRPr lang="fr-CA" dirty="0"/>
              </a:p>
              <a:p>
                <a:pPr lvl="1"/>
                <a:endParaRPr lang="fr-CA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fr-CA" i="1">
                            <a:latin typeface="Cambria Math"/>
                          </a:rPr>
                        </m:ctrlPr>
                      </m:sSubPr>
                      <m:e>
                        <m:r>
                          <a:rPr lang="fr-CA" i="1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fr-CA" i="1" smtClean="0">
                            <a:latin typeface="Cambria Math"/>
                          </a:rPr>
                          <m:t>1</m:t>
                        </m:r>
                        <m:r>
                          <a:rPr lang="fr-CA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fr-CA" i="1">
                        <a:latin typeface="Cambria Math"/>
                      </a:rPr>
                      <m:t>=</m:t>
                    </m:r>
                  </m:oMath>
                </a14:m>
                <a:endParaRPr lang="fr-CA" i="1" dirty="0"/>
              </a:p>
              <a:p>
                <a:endParaRPr lang="fr-CA" dirty="0"/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803301"/>
                <a:ext cx="8229600" cy="4801720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3690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Estimation des moments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Facile lorsqu’on a un flux limité et un nombre comptable d’éléments</a:t>
            </a:r>
          </a:p>
          <a:p>
            <a:pPr lvl="1"/>
            <a:r>
              <a:rPr lang="fr-CA" dirty="0" smtClean="0"/>
              <a:t>On a un flux infini et trop d’éléments pour garder tous les compteurs en mémoire</a:t>
            </a:r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6EF3C-0090-4DA6-A32C-ABDEB8517973}" type="slidenum">
              <a:rPr lang="en-CA" smtClean="0"/>
              <a:pPr/>
              <a:t>47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3583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Algorithme </a:t>
            </a:r>
            <a:r>
              <a:rPr lang="fr-CA" dirty="0" err="1" smtClean="0"/>
              <a:t>Alon</a:t>
            </a:r>
            <a:r>
              <a:rPr lang="fr-CA" dirty="0" smtClean="0"/>
              <a:t>-Matias-</a:t>
            </a:r>
            <a:r>
              <a:rPr lang="fr-CA" dirty="0" err="1" smtClean="0"/>
              <a:t>Szegedy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Supposons pour commencer un flux fini de </a:t>
            </a:r>
            <a:r>
              <a:rPr lang="fr-C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fr-CA" dirty="0" smtClean="0"/>
              <a:t> éléments</a:t>
            </a:r>
          </a:p>
          <a:p>
            <a:r>
              <a:rPr lang="fr-CA" dirty="0" smtClean="0"/>
              <a:t>Possible d’estimer </a:t>
            </a:r>
            <a:r>
              <a:rPr lang="fr-CA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fr-CA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fr-CA" dirty="0" smtClean="0"/>
              <a:t> à partir d’échantillons de la séquence</a:t>
            </a:r>
          </a:p>
          <a:p>
            <a:pPr lvl="1"/>
            <a:r>
              <a:rPr lang="fr-CA" dirty="0" smtClean="0"/>
              <a:t>Les échantillons sont distribués selon une fonction aléatoire uniforme dans </a:t>
            </a:r>
            <a:r>
              <a:rPr lang="fr-C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fr-C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6EF3C-0090-4DA6-A32C-ABDEB8517973}" type="slidenum">
              <a:rPr lang="en-CA" smtClean="0"/>
              <a:pPr/>
              <a:t>48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6376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Algorithme </a:t>
            </a:r>
            <a:r>
              <a:rPr lang="fr-CA" dirty="0" err="1"/>
              <a:t>Alon</a:t>
            </a:r>
            <a:r>
              <a:rPr lang="fr-CA" dirty="0"/>
              <a:t>-Matias-</a:t>
            </a:r>
            <a:r>
              <a:rPr lang="fr-CA" dirty="0" err="1"/>
              <a:t>Szegedy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r-CA" dirty="0" smtClean="0"/>
              <a:t>Objectif: estimer </a:t>
            </a:r>
            <a:r>
              <a:rPr lang="fr-CA" i="1" dirty="0" err="1" smtClean="0"/>
              <a:t>k</a:t>
            </a:r>
            <a:r>
              <a:rPr lang="fr-CA" baseline="30000" dirty="0" err="1" smtClean="0"/>
              <a:t>e</a:t>
            </a:r>
            <a:r>
              <a:rPr lang="fr-CA" dirty="0" smtClean="0"/>
              <a:t> moment </a:t>
            </a:r>
            <a:r>
              <a:rPr lang="fr-CA" i="1" dirty="0" err="1" smtClean="0"/>
              <a:t>F</a:t>
            </a:r>
            <a:r>
              <a:rPr lang="fr-CA" i="1" baseline="-25000" dirty="0" err="1" smtClean="0"/>
              <a:t>k</a:t>
            </a:r>
            <a:endParaRPr lang="fr-CA" baseline="-25000" dirty="0" smtClean="0"/>
          </a:p>
          <a:p>
            <a:pPr marL="624078" indent="-514350">
              <a:buFont typeface="+mj-lt"/>
              <a:buAutoNum type="arabicPeriod"/>
            </a:pPr>
            <a:r>
              <a:rPr lang="fr-CA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Flux de données fini {</a:t>
            </a:r>
            <a:r>
              <a:rPr lang="fr-CA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fr-CA" baseline="-25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fr-CA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…, </a:t>
            </a:r>
            <a:r>
              <a:rPr lang="fr-CA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fr-CA" i="1" baseline="-25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fr-CA" baseline="-25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-1</a:t>
            </a:r>
            <a:r>
              <a:rPr lang="fr-CA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624078" indent="-514350">
              <a:buFont typeface="+mj-lt"/>
              <a:buAutoNum type="arabicPeriod"/>
            </a:pPr>
            <a:r>
              <a:rPr lang="fr-CA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Choisir </a:t>
            </a:r>
            <a:r>
              <a:rPr lang="fr-CA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fr-CA" baseline="-25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fr-CA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fr-CA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fr-CA" baseline="-25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fr-CA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 entiers &gt; 0</a:t>
            </a:r>
          </a:p>
          <a:p>
            <a:pPr marL="624078" indent="-514350">
              <a:buFont typeface="+mj-lt"/>
              <a:buAutoNum type="arabicPeriod"/>
            </a:pPr>
            <a:r>
              <a:rPr lang="fr-CA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Pour chaque valeur </a:t>
            </a:r>
            <a:r>
              <a:rPr lang="fr-CA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fr-CA" baseline="-25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fr-CA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fr-CA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CA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…, </a:t>
            </a:r>
            <a:r>
              <a:rPr lang="fr-CA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fr-CA" i="1" baseline="-25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fr-CA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,…, </a:t>
            </a:r>
            <a:r>
              <a:rPr lang="fr-CA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fr-CA" i="1" baseline="-25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fr-CA" baseline="-25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2-1</a:t>
            </a:r>
          </a:p>
          <a:p>
            <a:pPr marL="925830" lvl="1" indent="-514350">
              <a:buFont typeface="+mj-lt"/>
              <a:buAutoNum type="arabicPeriod"/>
            </a:pPr>
            <a:r>
              <a:rPr lang="fr-CA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Pour chaque valeur </a:t>
            </a:r>
            <a:r>
              <a:rPr lang="fr-CA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fr-CA" baseline="-25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i0</a:t>
            </a:r>
            <a:r>
              <a:rPr lang="fr-CA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fr-CA" dirty="0">
                <a:latin typeface="Courier New" panose="02070309020205020404" pitchFamily="49" charset="0"/>
                <a:cs typeface="Courier New" panose="02070309020205020404" pitchFamily="49" charset="0"/>
              </a:rPr>
              <a:t>…, </a:t>
            </a:r>
            <a:r>
              <a:rPr lang="fr-CA" i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fr-CA" i="1" baseline="-25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ij</a:t>
            </a:r>
            <a:r>
              <a:rPr lang="fr-CA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,…, </a:t>
            </a:r>
            <a:r>
              <a:rPr lang="fr-CA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fr-CA" i="1" baseline="-25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is</a:t>
            </a:r>
            <a:r>
              <a:rPr lang="fr-CA" baseline="-25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1-1</a:t>
            </a:r>
            <a:endParaRPr lang="fr-CA" baseline="-25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161288" lvl="2" indent="-457200">
              <a:buFont typeface="+mj-lt"/>
              <a:buAutoNum type="arabicPeriod"/>
            </a:pPr>
            <a:r>
              <a:rPr lang="fr-CA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fr-CA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CA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 valeur aléatoire distribuée uniformément dans [0, </a:t>
            </a:r>
            <a:r>
              <a:rPr lang="fr-CA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fr-CA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-1]</a:t>
            </a:r>
          </a:p>
          <a:p>
            <a:pPr marL="1161288" lvl="2" indent="-457200">
              <a:buFont typeface="+mj-lt"/>
              <a:buAutoNum type="arabicPeriod"/>
            </a:pPr>
            <a:r>
              <a:rPr lang="fr-CA" i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fr-CA" i="1" baseline="-25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fr-CA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élément dans la séquence à la position </a:t>
            </a:r>
            <a:r>
              <a:rPr lang="fr-CA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</a:p>
          <a:p>
            <a:pPr marL="1161288" lvl="2" indent="-457200">
              <a:buFont typeface="+mj-lt"/>
              <a:buAutoNum type="arabicPeriod"/>
            </a:pPr>
            <a:r>
              <a:rPr lang="fr-CA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 </a:t>
            </a:r>
            <a:r>
              <a:rPr lang="fr-CA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 compte de la fréquence de </a:t>
            </a:r>
            <a:r>
              <a:rPr lang="fr-CA" i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fr-CA" i="1" baseline="-25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fr-CA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dans l’intervalle [</a:t>
            </a:r>
            <a:r>
              <a:rPr lang="fr-CA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fr-CA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fr-CA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fr-CA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-1]</a:t>
            </a:r>
          </a:p>
          <a:p>
            <a:pPr marL="1161288" lvl="2" indent="-457200">
              <a:buFont typeface="+mj-lt"/>
              <a:buAutoNum type="arabicPeriod"/>
            </a:pPr>
            <a:r>
              <a:rPr lang="fr-CA" i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fr-CA" i="1" baseline="-25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ij</a:t>
            </a:r>
            <a:r>
              <a:rPr lang="fr-CA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fr-CA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fr-CA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fr-CA" i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fr-CA" i="1" baseline="30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r>
              <a:rPr lang="fr-CA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– (</a:t>
            </a:r>
            <a:r>
              <a:rPr lang="fr-CA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fr-CA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– 1)</a:t>
            </a:r>
            <a:r>
              <a:rPr lang="fr-CA" i="1" baseline="30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r>
              <a:rPr lang="fr-CA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978408" lvl="3" indent="0">
              <a:buNone/>
            </a:pPr>
            <a:r>
              <a:rPr lang="fr-CA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(Note: Pour </a:t>
            </a:r>
            <a:r>
              <a:rPr lang="fr-CA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r>
              <a:rPr lang="fr-CA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2: </a:t>
            </a:r>
            <a:r>
              <a:rPr lang="fr-CA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fr-CA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ij</a:t>
            </a:r>
            <a:r>
              <a:rPr lang="fr-CA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fr-CA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fr-CA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fr-CA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2r</a:t>
            </a:r>
            <a:r>
              <a:rPr lang="fr-CA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CA" dirty="0">
                <a:latin typeface="Courier New" panose="02070309020205020404" pitchFamily="49" charset="0"/>
                <a:cs typeface="Courier New" panose="02070309020205020404" pitchFamily="49" charset="0"/>
              </a:rPr>
              <a:t>– </a:t>
            </a:r>
            <a:r>
              <a:rPr lang="fr-CA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1))</a:t>
            </a:r>
          </a:p>
          <a:p>
            <a:pPr marL="925830" lvl="1" indent="-514350">
              <a:buFont typeface="+mj-lt"/>
              <a:buAutoNum type="arabicPeriod"/>
            </a:pPr>
            <a:r>
              <a:rPr lang="fr-CA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fr-CA" i="1" baseline="-25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fr-CA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moyenne des </a:t>
            </a:r>
            <a:r>
              <a:rPr lang="fr-CA" i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fr-CA" i="1" baseline="-25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ij</a:t>
            </a:r>
            <a:endParaRPr lang="fr-CA" i="1" baseline="-25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624078" indent="-514350">
              <a:buFont typeface="+mj-lt"/>
              <a:buAutoNum type="arabicPeriod"/>
            </a:pPr>
            <a:r>
              <a:rPr lang="fr-CA" i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</a:t>
            </a:r>
            <a:r>
              <a:rPr lang="fr-CA" i="1" baseline="-25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r>
              <a:rPr lang="fr-CA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fr-CA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médiane des </a:t>
            </a:r>
            <a:r>
              <a:rPr lang="fr-CA" i="1" dirty="0"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fr-CA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fr-CA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6EF3C-0090-4DA6-A32C-ABDEB8517973}" type="slidenum">
              <a:rPr lang="en-CA" smtClean="0"/>
              <a:pPr/>
              <a:t>49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6272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Types de requêtes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Requête permanente</a:t>
            </a:r>
          </a:p>
          <a:p>
            <a:pPr lvl="1"/>
            <a:r>
              <a:rPr lang="fr-CA" dirty="0" smtClean="0"/>
              <a:t>Requête pour une information dont on a toujours besoin </a:t>
            </a:r>
          </a:p>
          <a:p>
            <a:pPr lvl="1"/>
            <a:r>
              <a:rPr lang="fr-CA" dirty="0" smtClean="0"/>
              <a:t>Surveille le flux constamment </a:t>
            </a:r>
          </a:p>
          <a:p>
            <a:r>
              <a:rPr lang="fr-CA" dirty="0" smtClean="0"/>
              <a:t>Requête ad-hoc</a:t>
            </a:r>
          </a:p>
          <a:p>
            <a:pPr lvl="1"/>
            <a:r>
              <a:rPr lang="fr-CA" dirty="0" smtClean="0"/>
              <a:t>Requête demandée une fois </a:t>
            </a:r>
          </a:p>
          <a:p>
            <a:pPr lvl="1"/>
            <a:r>
              <a:rPr lang="fr-CA" dirty="0" smtClean="0"/>
              <a:t>Considère l’état actuel du flux </a:t>
            </a:r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6EF3C-0090-4DA6-A32C-ABDEB8517973}" type="slidenum">
              <a:rPr lang="en-CA" smtClean="0"/>
              <a:pPr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2068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Algorithme </a:t>
            </a:r>
            <a:r>
              <a:rPr lang="fr-CA" dirty="0" err="1" smtClean="0"/>
              <a:t>Alon</a:t>
            </a:r>
            <a:r>
              <a:rPr lang="fr-CA" dirty="0" smtClean="0"/>
              <a:t>-Matias-</a:t>
            </a:r>
            <a:r>
              <a:rPr lang="fr-CA" dirty="0" err="1" smtClean="0"/>
              <a:t>Szegedy</a:t>
            </a:r>
            <a:endParaRPr lang="fr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fr-CA" dirty="0" smtClean="0"/>
                  <a:t>On veut une probabilité </a:t>
                </a:r>
                <a:r>
                  <a:rPr lang="fr-C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(1-</a:t>
                </a:r>
                <a:r>
                  <a:rPr lang="fr-CA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/>
                  </a:rPr>
                  <a:t></a:t>
                </a:r>
                <a:r>
                  <a:rPr lang="fr-CA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/>
                  </a:rPr>
                  <a:t>) </a:t>
                </a:r>
                <a:r>
                  <a:rPr lang="fr-CA" dirty="0" smtClean="0">
                    <a:sym typeface="Symbol"/>
                  </a:rPr>
                  <a:t>que la médiane des </a:t>
                </a:r>
                <a:r>
                  <a:rPr lang="fr-CA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/>
                  </a:rPr>
                  <a:t>Y</a:t>
                </a:r>
                <a:r>
                  <a:rPr lang="fr-CA" i="1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/>
                  </a:rPr>
                  <a:t>i</a:t>
                </a:r>
                <a:r>
                  <a:rPr lang="fr-CA" dirty="0" smtClean="0">
                    <a:sym typeface="Symbol"/>
                  </a:rPr>
                  <a:t> soit à moins de </a:t>
                </a:r>
                <a:r>
                  <a:rPr lang="fr-CA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/>
                  </a:rPr>
                  <a:t></a:t>
                </a:r>
                <a:r>
                  <a:rPr lang="fr-CA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/>
                  </a:rPr>
                  <a:t>F</a:t>
                </a:r>
                <a:r>
                  <a:rPr lang="fr-CA" i="1" baseline="-25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/>
                  </a:rPr>
                  <a:t>k</a:t>
                </a:r>
                <a:r>
                  <a:rPr lang="fr-CA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/>
                  </a:rPr>
                  <a:t> </a:t>
                </a:r>
                <a:r>
                  <a:rPr lang="fr-CA" dirty="0" smtClean="0">
                    <a:sym typeface="Symbol"/>
                  </a:rPr>
                  <a:t>de la vraie valeur </a:t>
                </a:r>
                <a:r>
                  <a:rPr lang="fr-CA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/>
                  </a:rPr>
                  <a:t>F</a:t>
                </a:r>
                <a:r>
                  <a:rPr lang="fr-CA" i="1" baseline="-25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/>
                  </a:rPr>
                  <a:t>k</a:t>
                </a:r>
                <a:endParaRPr lang="fr-CA" baseline="-25000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Symbol"/>
                </a:endParaRPr>
              </a:p>
              <a:p>
                <a:r>
                  <a:rPr lang="fr-CA" dirty="0" smtClean="0"/>
                  <a:t>Définir: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fr-CA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CA" b="0" i="1" smtClean="0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fr-CA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fr-CA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fr-CA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fr-CA" b="0" i="1" smtClean="0">
                            <a:latin typeface="Cambria Math"/>
                          </a:rPr>
                          <m:t>8</m:t>
                        </m:r>
                        <m:r>
                          <a:rPr lang="fr-CA" b="0" i="1" smtClean="0">
                            <a:latin typeface="Cambria Math"/>
                          </a:rPr>
                          <m:t>𝑘</m:t>
                        </m:r>
                        <m:sSup>
                          <m:sSupPr>
                            <m:ctrlPr>
                              <a:rPr lang="fr-CA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fr-CA" b="0" i="1" smtClean="0"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fr-CA" b="0" i="1" smtClean="0">
                                <a:latin typeface="Cambria Math"/>
                              </a:rPr>
                              <m:t>1−</m:t>
                            </m:r>
                            <m:f>
                              <m:fPr>
                                <m:type m:val="skw"/>
                                <m:ctrlPr>
                                  <a:rPr lang="fr-CA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fr-CA" b="0" i="1" smtClean="0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fr-CA" b="0" i="1" smtClean="0">
                                    <a:latin typeface="Cambria Math"/>
                                  </a:rPr>
                                  <m:t>𝑘</m:t>
                                </m:r>
                              </m:den>
                            </m:f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fr-CA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fr-CA" b="0" i="1" smtClean="0">
                                <a:latin typeface="Cambria Math"/>
                                <a:ea typeface="Cambria Math"/>
                              </a:rPr>
                              <m:t>𝜆</m:t>
                            </m:r>
                          </m:e>
                          <m:sup>
                            <m:r>
                              <a:rPr lang="fr-CA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fr-CA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fr-CA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CA" b="0" i="1" smtClean="0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fr-CA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fr-CA" b="0" i="1" smtClean="0">
                        <a:latin typeface="Cambria Math"/>
                      </a:rPr>
                      <m:t>=2</m:t>
                    </m:r>
                    <m:r>
                      <m:rPr>
                        <m:sty m:val="p"/>
                      </m:rPr>
                      <a:rPr lang="fr-CA" b="0" i="0" smtClean="0">
                        <a:latin typeface="Cambria Math"/>
                      </a:rPr>
                      <m:t>log</m:t>
                    </m:r>
                    <m:d>
                      <m:dPr>
                        <m:ctrlPr>
                          <a:rPr lang="fr-CA" b="0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type m:val="skw"/>
                            <m:ctrlPr>
                              <a:rPr lang="fr-CA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fr-CA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fr-CA" b="0" i="1" smtClean="0">
                                <a:latin typeface="Cambria Math"/>
                                <a:ea typeface="Cambria Math"/>
                              </a:rPr>
                              <m:t>𝜀</m:t>
                            </m:r>
                          </m:den>
                        </m:f>
                      </m:e>
                    </m:d>
                  </m:oMath>
                </a14:m>
                <a:endParaRPr lang="fr-CA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 cstate="print"/>
                <a:stretch>
                  <a:fillRect t="-1269" r="-2593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6EF3C-0090-4DA6-A32C-ABDEB8517973}" type="slidenum">
              <a:rPr lang="en-CA" smtClean="0"/>
              <a:pPr/>
              <a:t>50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3095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20688"/>
            <a:ext cx="9144000" cy="1066800"/>
          </a:xfrm>
        </p:spPr>
        <p:txBody>
          <a:bodyPr>
            <a:normAutofit fontScale="90000"/>
          </a:bodyPr>
          <a:lstStyle/>
          <a:p>
            <a:r>
              <a:rPr lang="fr-CA" dirty="0"/>
              <a:t>Algorithme </a:t>
            </a:r>
            <a:r>
              <a:rPr lang="fr-CA" dirty="0" err="1" smtClean="0"/>
              <a:t>Alon</a:t>
            </a:r>
            <a:r>
              <a:rPr lang="fr-CA" dirty="0" smtClean="0"/>
              <a:t>-Matias-</a:t>
            </a:r>
            <a:r>
              <a:rPr lang="fr-CA" dirty="0" err="1" smtClean="0"/>
              <a:t>Szegedy</a:t>
            </a:r>
            <a:r>
              <a:rPr lang="fr-CA" dirty="0" smtClean="0"/>
              <a:t> (exemple)</a:t>
            </a:r>
            <a:endParaRPr lang="fr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276872"/>
                <a:ext cx="8229600" cy="4581128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fr-CA" dirty="0" smtClean="0"/>
                  <a:t>Trouver </a:t>
                </a:r>
                <a:r>
                  <a:rPr lang="fr-CA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fr-CA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fr-CA" dirty="0" smtClean="0"/>
                  <a:t> en garantissant d’être à </a:t>
                </a:r>
                <a:r>
                  <a:rPr lang="fr-C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fr-CA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fr-CA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fr-CA" dirty="0" smtClean="0"/>
                  <a:t> de la vraie valeur avec une probabilité de 70%</a:t>
                </a:r>
              </a:p>
              <a:p>
                <a:pPr lvl="1"/>
                <a:r>
                  <a:rPr lang="fr-CA" dirty="0" smtClean="0"/>
                  <a:t>Vraie valeur: </a:t>
                </a:r>
                <a:r>
                  <a:rPr lang="fr-CA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fr-CA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fr-CA" dirty="0"/>
                  <a:t> </a:t>
                </a:r>
                <a:r>
                  <a:rPr lang="fr-CA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/>
                  </a:rPr>
                  <a:t>= </a:t>
                </a:r>
                <a:r>
                  <a:rPr lang="fr-CA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/>
                  </a:rPr>
                  <a:t>5</a:t>
                </a:r>
                <a:r>
                  <a:rPr lang="fr-CA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/>
                  </a:rPr>
                  <a:t>2</a:t>
                </a:r>
                <a:r>
                  <a:rPr lang="fr-CA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/>
                  </a:rPr>
                  <a:t> + 4</a:t>
                </a:r>
                <a:r>
                  <a:rPr lang="fr-CA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/>
                  </a:rPr>
                  <a:t>2</a:t>
                </a:r>
                <a:r>
                  <a:rPr lang="fr-CA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/>
                  </a:rPr>
                  <a:t> + 3</a:t>
                </a:r>
                <a:r>
                  <a:rPr lang="fr-CA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/>
                  </a:rPr>
                  <a:t>2</a:t>
                </a:r>
                <a:r>
                  <a:rPr lang="fr-CA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/>
                  </a:rPr>
                  <a:t> + 3</a:t>
                </a:r>
                <a:r>
                  <a:rPr lang="fr-CA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/>
                  </a:rPr>
                  <a:t>2</a:t>
                </a:r>
                <a:r>
                  <a:rPr lang="fr-CA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/>
                  </a:rPr>
                  <a:t> = 59</a:t>
                </a:r>
                <a:endParaRPr lang="fr-CA" dirty="0" smtClean="0"/>
              </a:p>
              <a:p>
                <a:pPr lvl="1"/>
                <a:r>
                  <a:rPr lang="fr-CA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/>
                  </a:rPr>
                  <a:t>m = </a:t>
                </a:r>
                <a:r>
                  <a:rPr lang="fr-CA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/>
                  </a:rPr>
                  <a:t>15;</a:t>
                </a:r>
                <a:r>
                  <a:rPr lang="fr-CA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/>
                  </a:rPr>
                  <a:t> k</a:t>
                </a:r>
                <a:r>
                  <a:rPr lang="fr-CA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/>
                  </a:rPr>
                  <a:t> = 2; </a:t>
                </a:r>
                <a:r>
                  <a:rPr lang="fr-CA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/>
                  </a:rPr>
                  <a:t>n</a:t>
                </a:r>
                <a:r>
                  <a:rPr lang="fr-CA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/>
                  </a:rPr>
                  <a:t> = 4;  = 3;  = 0.3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fr-CA" i="1">
                            <a:latin typeface="Cambria Math"/>
                          </a:rPr>
                        </m:ctrlPr>
                      </m:sSubPr>
                      <m:e>
                        <m:r>
                          <a:rPr lang="fr-CA" i="1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fr-CA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fr-CA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fr-CA" i="1">
                            <a:latin typeface="Cambria Math"/>
                          </a:rPr>
                        </m:ctrlPr>
                      </m:fPr>
                      <m:num>
                        <m:r>
                          <a:rPr lang="fr-CA" i="1">
                            <a:latin typeface="Cambria Math"/>
                          </a:rPr>
                          <m:t>8</m:t>
                        </m:r>
                        <m:r>
                          <a:rPr lang="fr-CA" i="1">
                            <a:latin typeface="Cambria Math"/>
                          </a:rPr>
                          <m:t>𝑘</m:t>
                        </m:r>
                        <m:sSup>
                          <m:sSupPr>
                            <m:ctrlPr>
                              <a:rPr lang="fr-CA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fr-CA" i="1"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fr-CA" i="1">
                                <a:latin typeface="Cambria Math"/>
                              </a:rPr>
                              <m:t>1−</m:t>
                            </m:r>
                            <m:f>
                              <m:fPr>
                                <m:type m:val="skw"/>
                                <m:ctrlPr>
                                  <a:rPr lang="fr-CA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fr-CA" i="1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fr-CA" i="1">
                                    <a:latin typeface="Cambria Math"/>
                                  </a:rPr>
                                  <m:t>𝑘</m:t>
                                </m:r>
                              </m:den>
                            </m:f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fr-CA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fr-CA" i="1">
                                <a:latin typeface="Cambria Math"/>
                                <a:ea typeface="Cambria Math"/>
                              </a:rPr>
                              <m:t>𝜆</m:t>
                            </m:r>
                          </m:e>
                          <m:sup>
                            <m:r>
                              <a:rPr lang="fr-CA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fr-CA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fr-CA" i="1">
                            <a:latin typeface="Cambria Math"/>
                          </a:rPr>
                        </m:ctrlPr>
                      </m:fPr>
                      <m:num>
                        <m:r>
                          <a:rPr lang="fr-CA" i="1">
                            <a:latin typeface="Cambria Math"/>
                          </a:rPr>
                          <m:t>8</m:t>
                        </m:r>
                        <m:r>
                          <a:rPr lang="fr-CA" i="1" smtClean="0"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fr-CA" b="0" i="1" smtClean="0">
                            <a:latin typeface="Cambria Math"/>
                            <a:ea typeface="Cambria Math"/>
                          </a:rPr>
                          <m:t>2×</m:t>
                        </m:r>
                        <m:sSup>
                          <m:sSupPr>
                            <m:ctrlPr>
                              <a:rPr lang="fr-CA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fr-CA" b="0" i="1" smtClean="0">
                                <a:latin typeface="Cambria Math"/>
                              </a:rPr>
                              <m:t>4</m:t>
                            </m:r>
                          </m:e>
                          <m:sup>
                            <m:r>
                              <a:rPr lang="fr-CA" i="1">
                                <a:latin typeface="Cambria Math"/>
                              </a:rPr>
                              <m:t>1−</m:t>
                            </m:r>
                            <m:f>
                              <m:fPr>
                                <m:type m:val="skw"/>
                                <m:ctrlPr>
                                  <a:rPr lang="fr-CA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fr-CA" i="1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fr-CA" b="0" i="1" smtClean="0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fr-CA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fr-CA" b="0" i="1" smtClean="0">
                                <a:latin typeface="Cambria Math"/>
                                <a:ea typeface="Cambria Math"/>
                              </a:rPr>
                              <m:t>3</m:t>
                            </m:r>
                          </m:e>
                          <m:sup>
                            <m:r>
                              <a:rPr lang="fr-CA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fr-CA" b="0" i="1" smtClean="0">
                        <a:latin typeface="Cambria Math"/>
                      </a:rPr>
                      <m:t>=3.56</m:t>
                    </m:r>
                    <m:r>
                      <a:rPr lang="fr-CA" b="0" i="1" smtClean="0">
                        <a:latin typeface="Cambria Math"/>
                        <a:ea typeface="Cambria Math"/>
                      </a:rPr>
                      <m:t>≈3</m:t>
                    </m:r>
                  </m:oMath>
                </a14:m>
                <a:endParaRPr lang="fr-CA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fr-CA" i="1">
                            <a:latin typeface="Cambria Math"/>
                          </a:rPr>
                        </m:ctrlPr>
                      </m:sSubPr>
                      <m:e>
                        <m:r>
                          <a:rPr lang="fr-CA" i="1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fr-CA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fr-CA" i="1">
                        <a:latin typeface="Cambria Math"/>
                      </a:rPr>
                      <m:t>=2</m:t>
                    </m:r>
                    <m:r>
                      <m:rPr>
                        <m:sty m:val="p"/>
                      </m:rPr>
                      <a:rPr lang="fr-CA">
                        <a:latin typeface="Cambria Math"/>
                      </a:rPr>
                      <m:t>log</m:t>
                    </m:r>
                    <m:d>
                      <m:dPr>
                        <m:ctrlPr>
                          <a:rPr lang="fr-CA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type m:val="skw"/>
                            <m:ctrlPr>
                              <a:rPr lang="fr-CA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fr-CA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fr-CA" i="1">
                                <a:latin typeface="Cambria Math"/>
                                <a:ea typeface="Cambria Math"/>
                              </a:rPr>
                              <m:t>𝜀</m:t>
                            </m:r>
                          </m:den>
                        </m:f>
                      </m:e>
                    </m:d>
                    <m:r>
                      <a:rPr lang="fr-CA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fr-CA" i="1">
                        <a:latin typeface="Cambria Math"/>
                      </a:rPr>
                      <m:t>2</m:t>
                    </m:r>
                    <m:r>
                      <m:rPr>
                        <m:sty m:val="p"/>
                      </m:rPr>
                      <a:rPr lang="fr-CA">
                        <a:latin typeface="Cambria Math"/>
                      </a:rPr>
                      <m:t>log</m:t>
                    </m:r>
                    <m:d>
                      <m:dPr>
                        <m:ctrlPr>
                          <a:rPr lang="fr-CA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type m:val="skw"/>
                            <m:ctrlPr>
                              <a:rPr lang="fr-CA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fr-CA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fr-CA" b="0" i="1" smtClean="0">
                                <a:latin typeface="Cambria Math"/>
                                <a:ea typeface="Cambria Math"/>
                              </a:rPr>
                              <m:t>0.3</m:t>
                            </m:r>
                          </m:den>
                        </m:f>
                      </m:e>
                    </m:d>
                    <m:r>
                      <a:rPr lang="fr-CA" i="1">
                        <a:latin typeface="Cambria Math"/>
                        <a:ea typeface="Cambria Math"/>
                      </a:rPr>
                      <m:t>=</m:t>
                    </m:r>
                    <m:r>
                      <a:rPr lang="fr-CA" b="0" i="1" smtClean="0">
                        <a:latin typeface="Cambria Math"/>
                        <a:ea typeface="Cambria Math"/>
                      </a:rPr>
                      <m:t>1.05≈1</m:t>
                    </m:r>
                  </m:oMath>
                </a14:m>
                <a:endParaRPr lang="fr-CA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fr-CA" dirty="0" smtClean="0"/>
                  <a:t>Trois index aléatoires: 2, 7, 12</a:t>
                </a:r>
              </a:p>
              <a:p>
                <a:pPr lvl="1"/>
                <a:r>
                  <a:rPr lang="fr-CA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fr-CA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fr-C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fr-CA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fr-C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:r>
                  <a:rPr lang="fr-CA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fr-C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3;</a:t>
                </a:r>
                <a:r>
                  <a:rPr lang="fr-CA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X</a:t>
                </a:r>
                <a:r>
                  <a:rPr lang="fr-CA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00</a:t>
                </a:r>
                <a:r>
                  <a:rPr lang="fr-C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fr-CA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fr-C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</a:t>
                </a:r>
                <a:r>
                  <a:rPr lang="fr-CA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fr-C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1) = 15(2</a:t>
                </a:r>
                <a:r>
                  <a:rPr lang="fr-CA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/>
                  </a:rPr>
                  <a:t>3 – 1) = 75</a:t>
                </a:r>
              </a:p>
              <a:p>
                <a:pPr lvl="1"/>
                <a:r>
                  <a:rPr lang="fr-CA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fr-CA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  <a:r>
                  <a:rPr lang="fr-C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C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fr-CA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fr-C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:r>
                  <a:rPr lang="fr-CA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fr-C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fr-C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2;</a:t>
                </a:r>
                <a:r>
                  <a:rPr lang="fr-CA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CA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fr-CA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00</a:t>
                </a:r>
                <a:r>
                  <a:rPr lang="fr-C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fr-CA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fr-C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</a:t>
                </a:r>
                <a:r>
                  <a:rPr lang="fr-CA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fr-C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1) = 15(2</a:t>
                </a:r>
                <a:r>
                  <a:rPr lang="fr-CA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/>
                  </a:rPr>
                  <a:t>2 </a:t>
                </a:r>
                <a:r>
                  <a:rPr lang="fr-CA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/>
                  </a:rPr>
                  <a:t>– 1) = </a:t>
                </a:r>
                <a:r>
                  <a:rPr lang="fr-CA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/>
                  </a:rPr>
                  <a:t>45</a:t>
                </a:r>
              </a:p>
              <a:p>
                <a:pPr lvl="1"/>
                <a:r>
                  <a:rPr lang="fr-CA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fr-CA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</a:t>
                </a:r>
                <a:r>
                  <a:rPr lang="fr-C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C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fr-CA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fr-C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:r>
                  <a:rPr lang="fr-CA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fr-C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2;</a:t>
                </a:r>
                <a:r>
                  <a:rPr lang="fr-CA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X</a:t>
                </a:r>
                <a:r>
                  <a:rPr lang="fr-CA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00</a:t>
                </a:r>
                <a:r>
                  <a:rPr lang="fr-C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fr-CA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fr-C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</a:t>
                </a:r>
                <a:r>
                  <a:rPr lang="fr-CA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fr-C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1) = 15(2</a:t>
                </a:r>
                <a:r>
                  <a:rPr lang="fr-CA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/>
                  </a:rPr>
                  <a:t>2 – 1) = </a:t>
                </a:r>
                <a:r>
                  <a:rPr lang="fr-CA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/>
                  </a:rPr>
                  <a:t>45</a:t>
                </a:r>
              </a:p>
              <a:p>
                <a:r>
                  <a:rPr lang="fr-CA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/>
                  </a:rPr>
                  <a:t>Y = </a:t>
                </a:r>
                <a:r>
                  <a:rPr lang="fr-CA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/>
                  </a:rPr>
                  <a:t>(75 + 45 + 45) / 3 = 55</a:t>
                </a:r>
                <a:endParaRPr lang="fr-CA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276872"/>
                <a:ext cx="8229600" cy="4581128"/>
              </a:xfrm>
              <a:blipFill rotWithShape="1">
                <a:blip r:embed="rId2" cstate="print"/>
                <a:stretch>
                  <a:fillRect t="-2130" b="-2264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6EF3C-0090-4DA6-A32C-ABDEB8517973}" type="slidenum">
              <a:rPr lang="en-CA" smtClean="0"/>
              <a:pPr/>
              <a:t>51</a:t>
            </a:fld>
            <a:endParaRPr lang="en-CA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2379200"/>
              </p:ext>
            </p:extLst>
          </p:nvPr>
        </p:nvGraphicFramePr>
        <p:xfrm>
          <a:off x="1043608" y="1556792"/>
          <a:ext cx="695166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2493"/>
                <a:gridCol w="381000"/>
                <a:gridCol w="381000"/>
                <a:gridCol w="381000"/>
                <a:gridCol w="381000"/>
                <a:gridCol w="381000"/>
                <a:gridCol w="381000"/>
                <a:gridCol w="381000"/>
                <a:gridCol w="381000"/>
                <a:gridCol w="381000"/>
                <a:gridCol w="381000"/>
                <a:gridCol w="476568"/>
                <a:gridCol w="381000"/>
                <a:gridCol w="463868"/>
                <a:gridCol w="462280"/>
                <a:gridCol w="465455"/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fr-CA" b="0" dirty="0" smtClean="0">
                          <a:solidFill>
                            <a:schemeClr val="tx1"/>
                          </a:solidFill>
                        </a:rPr>
                        <a:t>Flux:</a:t>
                      </a:r>
                      <a:endParaRPr lang="fr-CA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a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b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c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b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d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a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c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d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a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b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d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c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a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a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b</a:t>
                      </a:r>
                      <a:endParaRPr lang="fr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fr-CA" dirty="0" smtClean="0"/>
                        <a:t>Index:</a:t>
                      </a:r>
                      <a:endParaRPr lang="fr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0</a:t>
                      </a:r>
                      <a:endParaRPr lang="fr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1</a:t>
                      </a:r>
                      <a:endParaRPr lang="fr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2</a:t>
                      </a:r>
                      <a:endParaRPr lang="fr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3</a:t>
                      </a:r>
                      <a:endParaRPr lang="fr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4</a:t>
                      </a:r>
                      <a:endParaRPr lang="fr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5</a:t>
                      </a:r>
                      <a:endParaRPr lang="fr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6</a:t>
                      </a:r>
                      <a:endParaRPr lang="fr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7</a:t>
                      </a:r>
                      <a:endParaRPr lang="fr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8</a:t>
                      </a:r>
                      <a:endParaRPr lang="fr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9</a:t>
                      </a:r>
                      <a:endParaRPr lang="fr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10</a:t>
                      </a:r>
                      <a:endParaRPr lang="fr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11</a:t>
                      </a:r>
                      <a:endParaRPr lang="fr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12</a:t>
                      </a:r>
                      <a:endParaRPr lang="fr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13</a:t>
                      </a:r>
                      <a:endParaRPr lang="fr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14</a:t>
                      </a:r>
                      <a:endParaRPr lang="fr-CA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7" name="Oval 6"/>
          <p:cNvSpPr/>
          <p:nvPr/>
        </p:nvSpPr>
        <p:spPr>
          <a:xfrm>
            <a:off x="2686050" y="1484090"/>
            <a:ext cx="432048" cy="864096"/>
          </a:xfrm>
          <a:prstGeom prst="ellipse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046090" y="1484090"/>
            <a:ext cx="50405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4254227" y="1556098"/>
            <a:ext cx="360040" cy="360040"/>
          </a:xfrm>
          <a:prstGeom prst="ellipse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2" name="Oval 11"/>
          <p:cNvSpPr/>
          <p:nvPr/>
        </p:nvSpPr>
        <p:spPr>
          <a:xfrm>
            <a:off x="6214442" y="1556098"/>
            <a:ext cx="360040" cy="360040"/>
          </a:xfrm>
          <a:prstGeom prst="ellipse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3" name="Oval 12"/>
          <p:cNvSpPr/>
          <p:nvPr/>
        </p:nvSpPr>
        <p:spPr>
          <a:xfrm>
            <a:off x="4602782" y="1534369"/>
            <a:ext cx="432048" cy="864096"/>
          </a:xfrm>
          <a:prstGeom prst="ellipse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4932040" y="1484090"/>
            <a:ext cx="50405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5796136" y="1556098"/>
            <a:ext cx="360040" cy="360040"/>
          </a:xfrm>
          <a:prstGeom prst="ellipse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6" name="Oval 15"/>
          <p:cNvSpPr/>
          <p:nvPr/>
        </p:nvSpPr>
        <p:spPr>
          <a:xfrm>
            <a:off x="6660232" y="1484090"/>
            <a:ext cx="432048" cy="864096"/>
          </a:xfrm>
          <a:prstGeom prst="ellipse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7020272" y="1484090"/>
            <a:ext cx="50405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7092280" y="1556470"/>
            <a:ext cx="360040" cy="360040"/>
          </a:xfrm>
          <a:prstGeom prst="ellipse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18187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5" grpId="0" animBg="1"/>
      <p:bldP spid="15" grpId="1" animBg="1"/>
      <p:bldP spid="16" grpId="0" animBg="1"/>
      <p:bldP spid="16" grpId="1" animBg="1"/>
      <p:bldP spid="18" grpId="0" animBg="1"/>
      <p:bldP spid="18" grpId="1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Algorithme </a:t>
            </a:r>
            <a:r>
              <a:rPr lang="fr-CA" dirty="0" err="1"/>
              <a:t>Alon</a:t>
            </a:r>
            <a:r>
              <a:rPr lang="fr-CA" dirty="0"/>
              <a:t>-Matias-</a:t>
            </a:r>
            <a:r>
              <a:rPr lang="fr-CA" dirty="0" err="1"/>
              <a:t>Szegedy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CA" dirty="0" smtClean="0"/>
              <a:t>Si le flux est infini ou la valeur de </a:t>
            </a:r>
            <a:r>
              <a:rPr lang="fr-C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fr-CA" dirty="0" smtClean="0"/>
              <a:t> est inconnue?</a:t>
            </a:r>
          </a:p>
          <a:p>
            <a:r>
              <a:rPr lang="fr-CA" dirty="0" smtClean="0"/>
              <a:t>La valeur </a:t>
            </a:r>
            <a:r>
              <a:rPr lang="fr-C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fr-CA" dirty="0"/>
              <a:t> </a:t>
            </a:r>
            <a:r>
              <a:rPr lang="fr-CA" dirty="0" smtClean="0"/>
              <a:t>devient le nombre d’éléments observés jusqu’à présent</a:t>
            </a:r>
          </a:p>
          <a:p>
            <a:r>
              <a:rPr lang="fr-CA" dirty="0" smtClean="0"/>
              <a:t>Les </a:t>
            </a:r>
            <a:r>
              <a:rPr lang="fr-CA" i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fr-CA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fr-CA" dirty="0" smtClean="0"/>
              <a:t> éléments </a:t>
            </a:r>
            <a:r>
              <a:rPr lang="fr-CA" i="1" dirty="0" err="1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fr-CA" i="1" baseline="-25000" dirty="0" err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fr-CA" dirty="0" smtClean="0"/>
              <a:t> sont sélectionnés aléatoirement dans le flux entrant</a:t>
            </a:r>
          </a:p>
          <a:p>
            <a:pPr lvl="1"/>
            <a:r>
              <a:rPr lang="fr-CA" dirty="0" smtClean="0"/>
              <a:t>Chaque nouvel élément entrant a une probabilité </a:t>
            </a:r>
            <a:r>
              <a:rPr lang="fr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1/</a:t>
            </a:r>
            <a:r>
              <a:rPr lang="fr-C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fr-CA" dirty="0" smtClean="0"/>
              <a:t> d’être sélectionné comme </a:t>
            </a:r>
            <a:r>
              <a:rPr lang="fr-CA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fr-CA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fr-CA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A" dirty="0" smtClean="0"/>
              <a:t>pour un calcul de </a:t>
            </a:r>
            <a:r>
              <a:rPr lang="fr-CA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fr-CA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ij</a:t>
            </a:r>
            <a:endParaRPr lang="fr-CA" baseline="-2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fr-CA" dirty="0" smtClean="0"/>
              <a:t>Si sélectionné, il remplace la valeur </a:t>
            </a:r>
            <a:r>
              <a:rPr lang="fr-CA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fr-CA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fr-CA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A" dirty="0" smtClean="0"/>
              <a:t>actuelle et </a:t>
            </a:r>
            <a:r>
              <a:rPr lang="fr-C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fr-CA" dirty="0" smtClean="0"/>
              <a:t> réinitialise à 1</a:t>
            </a:r>
          </a:p>
          <a:p>
            <a:pPr lvl="1"/>
            <a:r>
              <a:rPr lang="fr-CA" dirty="0" smtClean="0"/>
              <a:t>Sinon, le compte du </a:t>
            </a:r>
            <a:r>
              <a:rPr lang="fr-CA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fr-CA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fr-CA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A" dirty="0" smtClean="0"/>
              <a:t>actuel continue </a:t>
            </a:r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6EF3C-0090-4DA6-A32C-ABDEB8517973}" type="slidenum">
              <a:rPr lang="en-CA" smtClean="0"/>
              <a:pPr/>
              <a:t>52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65529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Algorithme </a:t>
            </a:r>
            <a:r>
              <a:rPr lang="fr-CA" dirty="0" err="1"/>
              <a:t>Alon</a:t>
            </a:r>
            <a:r>
              <a:rPr lang="fr-CA" dirty="0"/>
              <a:t>-Matias-</a:t>
            </a:r>
            <a:r>
              <a:rPr lang="fr-CA" dirty="0" err="1"/>
              <a:t>Szegedy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CA" dirty="0" smtClean="0"/>
              <a:t>Objectif: estimer </a:t>
            </a:r>
            <a:r>
              <a:rPr lang="fr-CA" i="1" dirty="0" err="1" smtClean="0"/>
              <a:t>k</a:t>
            </a:r>
            <a:r>
              <a:rPr lang="fr-CA" baseline="30000" dirty="0" err="1" smtClean="0"/>
              <a:t>e</a:t>
            </a:r>
            <a:r>
              <a:rPr lang="fr-CA" dirty="0" smtClean="0"/>
              <a:t> moment </a:t>
            </a:r>
            <a:r>
              <a:rPr lang="fr-CA" i="1" dirty="0" err="1" smtClean="0"/>
              <a:t>F</a:t>
            </a:r>
            <a:r>
              <a:rPr lang="fr-CA" i="1" baseline="-25000" dirty="0" err="1" smtClean="0"/>
              <a:t>k</a:t>
            </a:r>
            <a:endParaRPr lang="fr-CA" baseline="-25000" dirty="0" smtClean="0"/>
          </a:p>
          <a:p>
            <a:pPr marL="624078" indent="-514350">
              <a:buFont typeface="+mj-lt"/>
              <a:buAutoNum type="arabicPeriod"/>
            </a:pPr>
            <a:r>
              <a:rPr lang="fr-CA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Flux de données infini; </a:t>
            </a:r>
            <a:r>
              <a:rPr lang="fr-CA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fr-CA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0</a:t>
            </a:r>
          </a:p>
          <a:p>
            <a:pPr marL="624078" indent="-514350">
              <a:buFont typeface="+mj-lt"/>
              <a:buAutoNum type="arabicPeriod"/>
            </a:pPr>
            <a:r>
              <a:rPr lang="fr-CA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Choisir </a:t>
            </a:r>
            <a:r>
              <a:rPr lang="fr-CA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fr-CA" baseline="-25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fr-CA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fr-CA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fr-CA" baseline="-25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fr-CA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 entiers &gt; 0</a:t>
            </a:r>
          </a:p>
          <a:p>
            <a:pPr marL="624078" indent="-514350">
              <a:buFont typeface="+mj-lt"/>
              <a:buAutoNum type="arabicPeriod"/>
            </a:pPr>
            <a:r>
              <a:rPr lang="fr-CA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Pour chaque nouvel élément du flux </a:t>
            </a:r>
            <a:r>
              <a:rPr lang="fr-CA" i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fr-CA" i="1" baseline="-25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endParaRPr lang="fr-CA" i="1" baseline="-25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916686" lvl="1" indent="-514350">
              <a:buFont typeface="+mj-lt"/>
              <a:buAutoNum type="arabicPeriod"/>
            </a:pPr>
            <a:r>
              <a:rPr lang="fr-CA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fr-CA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fr-CA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fr-CA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+ 1</a:t>
            </a:r>
            <a:endParaRPr lang="fr-CA" i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916686" lvl="1" indent="-514350">
              <a:buFont typeface="+mj-lt"/>
              <a:buAutoNum type="arabicPeriod"/>
            </a:pPr>
            <a:r>
              <a:rPr lang="fr-CA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Pour chaque valeur </a:t>
            </a:r>
            <a:r>
              <a:rPr lang="fr-CA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fr-CA" baseline="-25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fr-CA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fr-CA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CA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…, </a:t>
            </a:r>
            <a:r>
              <a:rPr lang="fr-CA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fr-CA" i="1" baseline="-25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fr-CA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,…, </a:t>
            </a:r>
            <a:r>
              <a:rPr lang="fr-CA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fr-CA" i="1" baseline="-25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fr-CA" baseline="-25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2-1</a:t>
            </a:r>
          </a:p>
          <a:p>
            <a:pPr marL="1191006" lvl="2" indent="-514350">
              <a:buFont typeface="+mj-lt"/>
              <a:buAutoNum type="arabicPeriod"/>
            </a:pPr>
            <a:r>
              <a:rPr lang="fr-CA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Pour chaque valeur </a:t>
            </a:r>
            <a:r>
              <a:rPr lang="fr-CA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fr-CA" baseline="-25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i0</a:t>
            </a:r>
            <a:r>
              <a:rPr lang="fr-CA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fr-CA" dirty="0">
                <a:latin typeface="Courier New" panose="02070309020205020404" pitchFamily="49" charset="0"/>
                <a:cs typeface="Courier New" panose="02070309020205020404" pitchFamily="49" charset="0"/>
              </a:rPr>
              <a:t>…, </a:t>
            </a:r>
            <a:r>
              <a:rPr lang="fr-CA" i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fr-CA" i="1" baseline="-25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ij</a:t>
            </a:r>
            <a:r>
              <a:rPr lang="fr-CA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,…, </a:t>
            </a:r>
            <a:r>
              <a:rPr lang="fr-CA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fr-CA" i="1" baseline="-25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is</a:t>
            </a:r>
            <a:r>
              <a:rPr lang="fr-CA" baseline="-25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1-1</a:t>
            </a:r>
            <a:endParaRPr lang="fr-CA" baseline="-25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417320" lvl="3" indent="-457200">
              <a:buFont typeface="+mj-lt"/>
              <a:buAutoNum type="arabicPeriod"/>
            </a:pPr>
            <a:r>
              <a:rPr lang="fr-CA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Avec probabilité 1/m</a:t>
            </a:r>
          </a:p>
          <a:p>
            <a:pPr marL="1627632" lvl="4" indent="-457200">
              <a:buFont typeface="+mj-lt"/>
              <a:buAutoNum type="arabicPeriod"/>
            </a:pPr>
            <a:r>
              <a:rPr lang="fr-CA" i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fr-CA" i="1" baseline="-25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fr-CA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fr-CA" i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fr-CA" i="1" baseline="-25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endParaRPr lang="fr-CA" i="1" baseline="-25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627632" lvl="4" indent="-457200">
              <a:buFont typeface="+mj-lt"/>
              <a:buAutoNum type="arabicPeriod"/>
            </a:pPr>
            <a:r>
              <a:rPr lang="fr-CA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 </a:t>
            </a:r>
            <a:r>
              <a:rPr lang="fr-CA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 1</a:t>
            </a:r>
          </a:p>
          <a:p>
            <a:pPr marL="1417320" lvl="3" indent="-457200">
              <a:buFont typeface="+mj-lt"/>
              <a:buAutoNum type="arabicPeriod"/>
            </a:pPr>
            <a:r>
              <a:rPr lang="fr-CA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Sinon, si </a:t>
            </a:r>
            <a:r>
              <a:rPr lang="fr-CA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fr-CA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fr-CA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CA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== </a:t>
            </a:r>
            <a:r>
              <a:rPr lang="fr-CA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fr-CA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endParaRPr lang="fr-CA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627632" lvl="4" indent="-457200">
              <a:buFont typeface="+mj-lt"/>
              <a:buAutoNum type="arabicPeriod"/>
            </a:pPr>
            <a:r>
              <a:rPr lang="fr-CA" i="1" dirty="0">
                <a:latin typeface="Courier New" panose="02070309020205020404" pitchFamily="49" charset="0"/>
                <a:cs typeface="Courier New" panose="02070309020205020404" pitchFamily="49" charset="0"/>
              </a:rPr>
              <a:t>r </a:t>
            </a:r>
            <a:r>
              <a:rPr lang="fr-CA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fr-CA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 </a:t>
            </a:r>
            <a:r>
              <a:rPr lang="fr-CA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lang="fr-CA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CA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endParaRPr lang="fr-CA" i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627632" lvl="4" indent="-457200">
              <a:buFont typeface="+mj-lt"/>
              <a:buAutoNum type="arabicPeriod"/>
            </a:pPr>
            <a:r>
              <a:rPr lang="fr-CA" i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fr-CA" i="1" baseline="-25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ij</a:t>
            </a:r>
            <a:r>
              <a:rPr lang="fr-CA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fr-CA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fr-CA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fr-CA" i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fr-CA" i="1" baseline="30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r>
              <a:rPr lang="fr-CA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– (</a:t>
            </a:r>
            <a:r>
              <a:rPr lang="fr-CA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fr-CA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– 1)</a:t>
            </a:r>
            <a:r>
              <a:rPr lang="fr-CA" i="1" baseline="30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r>
              <a:rPr lang="fr-CA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925830" lvl="1" indent="-514350">
              <a:buFont typeface="+mj-lt"/>
              <a:buAutoNum type="arabicPeriod"/>
            </a:pPr>
            <a:r>
              <a:rPr lang="fr-CA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fr-CA" i="1" baseline="-25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fr-CA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moyenne des </a:t>
            </a:r>
            <a:r>
              <a:rPr lang="fr-CA" i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fr-CA" i="1" baseline="-25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ij</a:t>
            </a:r>
            <a:endParaRPr lang="fr-CA" i="1" baseline="-25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624078" indent="-514350">
              <a:buFont typeface="+mj-lt"/>
              <a:buAutoNum type="arabicPeriod"/>
            </a:pPr>
            <a:r>
              <a:rPr lang="fr-CA" i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</a:t>
            </a:r>
            <a:r>
              <a:rPr lang="fr-CA" i="1" baseline="-25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r>
              <a:rPr lang="fr-CA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fr-CA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médiane des </a:t>
            </a:r>
            <a:r>
              <a:rPr lang="fr-CA" i="1" dirty="0"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fr-CA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fr-CA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6EF3C-0090-4DA6-A32C-ABDEB8517973}" type="slidenum">
              <a:rPr lang="en-CA" smtClean="0"/>
              <a:pPr/>
              <a:t>53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5983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Compteurs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8363272" cy="4801720"/>
          </a:xfrm>
        </p:spPr>
        <p:txBody>
          <a:bodyPr>
            <a:normAutofit fontScale="92500"/>
          </a:bodyPr>
          <a:lstStyle/>
          <a:p>
            <a:r>
              <a:rPr lang="fr-CA" dirty="0" smtClean="0"/>
              <a:t>Plusieurs problèmes peuvent être simplifiés à des flux binaires</a:t>
            </a:r>
          </a:p>
          <a:p>
            <a:r>
              <a:rPr lang="fr-CA" dirty="0" smtClean="0"/>
              <a:t>Exemples: </a:t>
            </a:r>
          </a:p>
          <a:p>
            <a:pPr lvl="1"/>
            <a:r>
              <a:rPr lang="fr-CA" dirty="0" smtClean="0"/>
              <a:t>On observe la vente de certains items sur Amazon</a:t>
            </a:r>
          </a:p>
          <a:p>
            <a:pPr lvl="2"/>
            <a:r>
              <a:rPr lang="fr-CA" dirty="0" smtClean="0"/>
              <a:t>Un flux par item</a:t>
            </a:r>
          </a:p>
          <a:p>
            <a:pPr lvl="2"/>
            <a:r>
              <a:rPr lang="fr-CA" dirty="0" smtClean="0"/>
              <a:t>Un bit par transaction</a:t>
            </a:r>
          </a:p>
          <a:p>
            <a:pPr lvl="2"/>
            <a:r>
              <a:rPr lang="fr-CA" dirty="0" smtClean="0"/>
              <a:t>0: transaction ne contient pas l’item; 1: contient l’item</a:t>
            </a:r>
          </a:p>
          <a:p>
            <a:pPr lvl="1"/>
            <a:r>
              <a:rPr lang="fr-CA" dirty="0" smtClean="0"/>
              <a:t>On étudie la fréquence de certains hashtags sur Twitter</a:t>
            </a:r>
          </a:p>
          <a:p>
            <a:pPr lvl="2"/>
            <a:r>
              <a:rPr lang="fr-CA" dirty="0"/>
              <a:t>Un flux par </a:t>
            </a:r>
            <a:r>
              <a:rPr lang="fr-CA" dirty="0" smtClean="0"/>
              <a:t>hashtag</a:t>
            </a:r>
            <a:endParaRPr lang="fr-CA" dirty="0"/>
          </a:p>
          <a:p>
            <a:pPr lvl="2"/>
            <a:r>
              <a:rPr lang="fr-CA" dirty="0"/>
              <a:t>Un bit par </a:t>
            </a:r>
            <a:r>
              <a:rPr lang="fr-CA" dirty="0" smtClean="0"/>
              <a:t>tweet</a:t>
            </a:r>
            <a:endParaRPr lang="fr-CA" dirty="0"/>
          </a:p>
          <a:p>
            <a:pPr lvl="2"/>
            <a:r>
              <a:rPr lang="fr-CA" dirty="0"/>
              <a:t>0: </a:t>
            </a:r>
            <a:r>
              <a:rPr lang="fr-CA" dirty="0" smtClean="0"/>
              <a:t>tweet ne </a:t>
            </a:r>
            <a:r>
              <a:rPr lang="fr-CA" dirty="0"/>
              <a:t>contient pas </a:t>
            </a:r>
            <a:r>
              <a:rPr lang="fr-CA" dirty="0" smtClean="0"/>
              <a:t>le hashtag; </a:t>
            </a:r>
            <a:r>
              <a:rPr lang="fr-CA" dirty="0"/>
              <a:t>1: contient </a:t>
            </a:r>
            <a:r>
              <a:rPr lang="fr-CA" dirty="0" smtClean="0"/>
              <a:t>le hashtag</a:t>
            </a:r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6EF3C-0090-4DA6-A32C-ABDEB8517973}" type="slidenum">
              <a:rPr lang="en-CA" smtClean="0"/>
              <a:pPr/>
              <a:t>54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51585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Compteurs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dirty="0" smtClean="0"/>
              <a:t>Nous avons implémenté des compteurs sur le flux au complet</a:t>
            </a:r>
          </a:p>
          <a:p>
            <a:r>
              <a:rPr lang="fr-CA" dirty="0" smtClean="0"/>
              <a:t>Mais si on veut un compteur d’éléments sur la plus récente portion du flux seulement?</a:t>
            </a:r>
          </a:p>
          <a:p>
            <a:pPr lvl="1"/>
            <a:r>
              <a:rPr lang="fr-CA" dirty="0" smtClean="0"/>
              <a:t>Nombre de 1 observés sur les derniers </a:t>
            </a:r>
            <a:r>
              <a:rPr lang="fr-C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fr-CA" dirty="0" smtClean="0"/>
              <a:t> bits</a:t>
            </a:r>
          </a:p>
          <a:p>
            <a:pPr lvl="1"/>
            <a:r>
              <a:rPr lang="fr-CA" dirty="0" smtClean="0"/>
              <a:t>Fenêtre glissante</a:t>
            </a:r>
          </a:p>
          <a:p>
            <a:pPr lvl="1"/>
            <a:r>
              <a:rPr lang="fr-CA" dirty="0" smtClean="0"/>
              <a:t>Mais la fenêtre est trop grande (ou il y a trop de flux) pour conserver tous les éléments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6EF3C-0090-4DA6-A32C-ABDEB8517973}" type="slidenum">
              <a:rPr lang="en-CA" smtClean="0"/>
              <a:pPr/>
              <a:t>55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8391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Compteurs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fr-CA" dirty="0" smtClean="0"/>
                  <a:t>Si on suppose que la distribution est régulière, la solution est simple</a:t>
                </a:r>
              </a:p>
              <a:p>
                <a:pPr lvl="1"/>
                <a:r>
                  <a:rPr lang="fr-CA" dirty="0" smtClean="0"/>
                  <a:t>Deux compteurs par flux</a:t>
                </a:r>
              </a:p>
              <a:p>
                <a:pPr lvl="2"/>
                <a:r>
                  <a:rPr lang="fr-CA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fr-CA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fr-CA" dirty="0" smtClean="0"/>
                  <a:t>: compte les zéros observés depuis le début du flux</a:t>
                </a:r>
              </a:p>
              <a:p>
                <a:pPr lvl="2"/>
                <a:r>
                  <a:rPr lang="fr-CA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fr-CA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fr-CA" dirty="0" smtClean="0"/>
                  <a:t>: </a:t>
                </a:r>
                <a:r>
                  <a:rPr lang="fr-CA" dirty="0"/>
                  <a:t>compte les </a:t>
                </a:r>
                <a:r>
                  <a:rPr lang="fr-CA" dirty="0" smtClean="0"/>
                  <a:t>uns observés </a:t>
                </a:r>
                <a:r>
                  <a:rPr lang="fr-CA" dirty="0"/>
                  <a:t>depuis le début du flux</a:t>
                </a:r>
              </a:p>
              <a:p>
                <a:pPr lvl="1"/>
                <a:r>
                  <a:rPr lang="fr-CA" dirty="0" smtClean="0"/>
                  <a:t>Nombre de 1 dans les derniers </a:t>
                </a:r>
                <a:r>
                  <a:rPr lang="fr-CA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fr-CA" dirty="0" smtClean="0"/>
                  <a:t> bits: </a:t>
                </a:r>
                <a14:m>
                  <m:oMath xmlns:m="http://schemas.openxmlformats.org/officeDocument/2006/math">
                    <m:r>
                      <a:rPr lang="fr-CA" b="0" i="1" smtClean="0">
                        <a:latin typeface="Cambria Math"/>
                      </a:rPr>
                      <m:t>𝑁</m:t>
                    </m:r>
                    <m:r>
                      <a:rPr lang="fr-CA" b="0" i="1" smtClean="0">
                        <a:latin typeface="Cambria Math"/>
                        <a:ea typeface="Cambria Math"/>
                      </a:rPr>
                      <m:t>×</m:t>
                    </m:r>
                    <m:f>
                      <m:fPr>
                        <m:ctrlPr>
                          <a:rPr lang="fr-CA" b="0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CA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CA" b="0" i="1" smtClean="0"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fr-CA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fr-CA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CA" b="0" i="1" smtClean="0"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fr-CA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fr-CA" b="0" i="1" smtClean="0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fr-CA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CA" b="0" i="1" smtClean="0"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fr-CA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endParaRPr lang="fr-CA" dirty="0" smtClean="0"/>
              </a:p>
              <a:p>
                <a:r>
                  <a:rPr lang="fr-CA" dirty="0" smtClean="0"/>
                  <a:t>Mais si le flux n’est pas régulier, ça ne fonctionne pas</a:t>
                </a:r>
                <a:endParaRPr lang="fr-CA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269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6EF3C-0090-4DA6-A32C-ABDEB8517973}" type="slidenum">
              <a:rPr lang="en-CA" smtClean="0"/>
              <a:pPr/>
              <a:t>56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5759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Compteurs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5040560"/>
          </a:xfrm>
        </p:spPr>
        <p:txBody>
          <a:bodyPr>
            <a:normAutofit fontScale="92500" lnSpcReduction="10000"/>
          </a:bodyPr>
          <a:lstStyle/>
          <a:p>
            <a:r>
              <a:rPr lang="fr-CA" dirty="0" smtClean="0"/>
              <a:t>On peut définir plusieurs fenêtres glissantes sur le flux</a:t>
            </a:r>
          </a:p>
          <a:p>
            <a:pPr lvl="1"/>
            <a:r>
              <a:rPr lang="fr-CA" dirty="0" smtClean="0"/>
              <a:t>Tailles variables: plus grande dans le passé, plus petites dans le présent</a:t>
            </a:r>
          </a:p>
          <a:p>
            <a:pPr lvl="2"/>
            <a:r>
              <a:rPr lang="fr-CA" dirty="0" smtClean="0"/>
              <a:t>Augmente exponentiellement (puissances de 2)</a:t>
            </a:r>
          </a:p>
          <a:p>
            <a:pPr lvl="1"/>
            <a:r>
              <a:rPr lang="fr-CA" dirty="0" smtClean="0"/>
              <a:t>Fusionne les fenêtres avec le temps</a:t>
            </a:r>
          </a:p>
          <a:p>
            <a:pPr lvl="2"/>
            <a:r>
              <a:rPr lang="fr-CA" dirty="0" smtClean="0"/>
              <a:t>Maximum de 2 fenêtres à la même taille</a:t>
            </a:r>
          </a:p>
          <a:p>
            <a:pPr lvl="2"/>
            <a:r>
              <a:rPr lang="fr-CA" dirty="0" smtClean="0"/>
              <a:t>Les fenêtres ne peuvent pas se chevaucher</a:t>
            </a:r>
          </a:p>
          <a:p>
            <a:pPr lvl="1"/>
            <a:r>
              <a:rPr lang="fr-CA" dirty="0" smtClean="0"/>
              <a:t>Élimine les fenêtres trop vielles </a:t>
            </a:r>
          </a:p>
          <a:p>
            <a:pPr lvl="2"/>
            <a:r>
              <a:rPr lang="fr-CA" dirty="0" smtClean="0"/>
              <a:t>Plus récent bit plus vieux que la limite de </a:t>
            </a:r>
            <a:r>
              <a:rPr lang="fr-C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fr-CA" i="1" dirty="0" smtClean="0"/>
              <a:t> </a:t>
            </a:r>
            <a:r>
              <a:rPr lang="fr-CA" dirty="0" smtClean="0"/>
              <a:t>bits de la requête</a:t>
            </a:r>
          </a:p>
          <a:p>
            <a:pPr lvl="1"/>
            <a:r>
              <a:rPr lang="fr-CA" dirty="0" smtClean="0"/>
              <a:t>Deux statistiques par fenêtre</a:t>
            </a:r>
          </a:p>
          <a:p>
            <a:pPr lvl="2"/>
            <a:r>
              <a:rPr lang="fr-CA" dirty="0" smtClean="0"/>
              <a:t>Nombre de 1s</a:t>
            </a:r>
          </a:p>
          <a:p>
            <a:pPr lvl="2"/>
            <a:r>
              <a:rPr lang="fr-CA" dirty="0" smtClean="0"/>
              <a:t>Horodatage du plus récent bit</a:t>
            </a:r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6EF3C-0090-4DA6-A32C-ABDEB8517973}" type="slidenum">
              <a:rPr lang="en-CA" smtClean="0"/>
              <a:pPr/>
              <a:t>57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9924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Compteurs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95960"/>
            <a:ext cx="8229600" cy="3217416"/>
          </a:xfrm>
        </p:spPr>
        <p:txBody>
          <a:bodyPr>
            <a:normAutofit fontScale="77500" lnSpcReduction="20000"/>
          </a:bodyPr>
          <a:lstStyle/>
          <a:p>
            <a:r>
              <a:rPr lang="fr-CA" dirty="0" smtClean="0"/>
              <a:t>Nouveau bit crée une fenêtre de taille 1</a:t>
            </a:r>
          </a:p>
          <a:p>
            <a:r>
              <a:rPr lang="fr-CA" dirty="0" smtClean="0"/>
              <a:t>Fusion lorsque plus que 2 fenêtres de tailles égales</a:t>
            </a:r>
          </a:p>
          <a:p>
            <a:r>
              <a:rPr lang="fr-CA" dirty="0" smtClean="0"/>
              <a:t>Élimination des fenêtres trop vieilles</a:t>
            </a:r>
          </a:p>
          <a:p>
            <a:r>
              <a:rPr lang="fr-CA" dirty="0" smtClean="0"/>
              <a:t>Problème: Si </a:t>
            </a:r>
            <a:r>
              <a:rPr lang="fr-C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fr-CA" dirty="0" smtClean="0"/>
              <a:t> est dans une fenêtre, impossible de savoir quelle fraction des 1 compter</a:t>
            </a:r>
          </a:p>
          <a:p>
            <a:pPr lvl="1"/>
            <a:r>
              <a:rPr lang="fr-CA" dirty="0" smtClean="0"/>
              <a:t>Pire cas: la région de la fenêtre inclus dans </a:t>
            </a:r>
            <a:r>
              <a:rPr lang="fr-C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fr-CA" i="1" dirty="0" smtClean="0"/>
              <a:t> </a:t>
            </a:r>
            <a:r>
              <a:rPr lang="fr-CA" dirty="0" smtClean="0"/>
              <a:t>n’a aucun 1 et la région hors les a tous, et toutes les autres fenêtres plus petites n’ont aucuns 1</a:t>
            </a:r>
          </a:p>
          <a:p>
            <a:pPr lvl="1"/>
            <a:r>
              <a:rPr lang="fr-CA" dirty="0" smtClean="0"/>
              <a:t>Erreur sans seuil maximum du nombre de 1 (il y a aucun 1 dans </a:t>
            </a:r>
            <a:r>
              <a:rPr lang="fr-C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fr-CA" dirty="0" smtClean="0"/>
              <a:t> en réalité!)</a:t>
            </a:r>
          </a:p>
          <a:p>
            <a:pPr lvl="1"/>
            <a:r>
              <a:rPr lang="fr-CA" dirty="0" smtClean="0"/>
              <a:t>Mauvaise solution</a:t>
            </a:r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6EF3C-0090-4DA6-A32C-ABDEB8517973}" type="slidenum">
              <a:rPr lang="en-CA" smtClean="0"/>
              <a:pPr/>
              <a:t>58</a:t>
            </a:fld>
            <a:endParaRPr lang="en-CA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4217" y="1735510"/>
            <a:ext cx="90879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… 1 0 0 1 1 1 0 0 1 1 0 1 0 0 1 0 0 0 1 0 1 1 0 1 0 1 1 1 1 0 1 1 0 1 0 0 1 0 0 1 1 0 1 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604345" y="2091031"/>
            <a:ext cx="178011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CA" dirty="0" smtClean="0"/>
              <a:t>1</a:t>
            </a:r>
            <a:endParaRPr lang="fr-CA" dirty="0"/>
          </a:p>
        </p:txBody>
      </p:sp>
      <p:sp>
        <p:nvSpPr>
          <p:cNvPr id="29" name="TextBox 28"/>
          <p:cNvSpPr txBox="1"/>
          <p:nvPr/>
        </p:nvSpPr>
        <p:spPr>
          <a:xfrm>
            <a:off x="8799601" y="2090625"/>
            <a:ext cx="178011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CA" dirty="0" smtClean="0"/>
              <a:t>1</a:t>
            </a:r>
            <a:endParaRPr lang="fr-CA" dirty="0"/>
          </a:p>
        </p:txBody>
      </p:sp>
      <p:sp>
        <p:nvSpPr>
          <p:cNvPr id="32" name="TextBox 31"/>
          <p:cNvSpPr txBox="1"/>
          <p:nvPr/>
        </p:nvSpPr>
        <p:spPr>
          <a:xfrm>
            <a:off x="8028384" y="2462666"/>
            <a:ext cx="390855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CA" dirty="0" smtClean="0"/>
              <a:t>2</a:t>
            </a:r>
            <a:endParaRPr lang="fr-CA" dirty="0"/>
          </a:p>
        </p:txBody>
      </p:sp>
      <p:sp>
        <p:nvSpPr>
          <p:cNvPr id="33" name="TextBox 32"/>
          <p:cNvSpPr txBox="1"/>
          <p:nvPr/>
        </p:nvSpPr>
        <p:spPr>
          <a:xfrm>
            <a:off x="6876256" y="2853673"/>
            <a:ext cx="792089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CA" dirty="0" smtClean="0"/>
              <a:t>2</a:t>
            </a:r>
            <a:endParaRPr lang="fr-CA" dirty="0"/>
          </a:p>
        </p:txBody>
      </p:sp>
      <p:sp>
        <p:nvSpPr>
          <p:cNvPr id="34" name="TextBox 33"/>
          <p:cNvSpPr txBox="1"/>
          <p:nvPr/>
        </p:nvSpPr>
        <p:spPr>
          <a:xfrm>
            <a:off x="6084168" y="2857749"/>
            <a:ext cx="779770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CA" dirty="0" smtClean="0"/>
              <a:t>2</a:t>
            </a:r>
            <a:endParaRPr lang="fr-CA" dirty="0"/>
          </a:p>
        </p:txBody>
      </p:sp>
      <p:sp>
        <p:nvSpPr>
          <p:cNvPr id="37" name="TextBox 36"/>
          <p:cNvSpPr txBox="1"/>
          <p:nvPr/>
        </p:nvSpPr>
        <p:spPr>
          <a:xfrm>
            <a:off x="6084169" y="3227081"/>
            <a:ext cx="1584176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CA" dirty="0" smtClean="0"/>
              <a:t>4</a:t>
            </a:r>
            <a:endParaRPr lang="fr-CA" dirty="0"/>
          </a:p>
        </p:txBody>
      </p:sp>
      <p:sp>
        <p:nvSpPr>
          <p:cNvPr id="38" name="TextBox 37"/>
          <p:cNvSpPr txBox="1"/>
          <p:nvPr/>
        </p:nvSpPr>
        <p:spPr>
          <a:xfrm>
            <a:off x="2915816" y="3226628"/>
            <a:ext cx="3168352" cy="3693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CA" dirty="0" smtClean="0"/>
              <a:t>9</a:t>
            </a:r>
            <a:endParaRPr lang="fr-CA" dirty="0"/>
          </a:p>
        </p:txBody>
      </p:sp>
      <p:sp>
        <p:nvSpPr>
          <p:cNvPr id="39" name="TextBox 38"/>
          <p:cNvSpPr txBox="1"/>
          <p:nvPr/>
        </p:nvSpPr>
        <p:spPr>
          <a:xfrm>
            <a:off x="-108520" y="3226628"/>
            <a:ext cx="3024337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CA" dirty="0" smtClean="0"/>
              <a:t>25</a:t>
            </a:r>
            <a:endParaRPr lang="fr-CA" dirty="0"/>
          </a:p>
        </p:txBody>
      </p:sp>
      <p:sp>
        <p:nvSpPr>
          <p:cNvPr id="41" name="TextBox 40"/>
          <p:cNvSpPr txBox="1"/>
          <p:nvPr/>
        </p:nvSpPr>
        <p:spPr>
          <a:xfrm>
            <a:off x="8426334" y="2462666"/>
            <a:ext cx="344099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CA" dirty="0" smtClean="0"/>
              <a:t>1</a:t>
            </a:r>
            <a:endParaRPr lang="fr-CA" dirty="0"/>
          </a:p>
        </p:txBody>
      </p:sp>
      <p:sp>
        <p:nvSpPr>
          <p:cNvPr id="44" name="Left Brace 43"/>
          <p:cNvSpPr/>
          <p:nvPr/>
        </p:nvSpPr>
        <p:spPr>
          <a:xfrm rot="5400000">
            <a:off x="5569324" y="-1278037"/>
            <a:ext cx="288032" cy="6027096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5" name="TextBox 44"/>
          <p:cNvSpPr txBox="1"/>
          <p:nvPr/>
        </p:nvSpPr>
        <p:spPr>
          <a:xfrm>
            <a:off x="5569324" y="1181612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i="1" dirty="0" smtClean="0"/>
              <a:t>N</a:t>
            </a:r>
            <a:endParaRPr lang="fr-CA" i="1" dirty="0"/>
          </a:p>
        </p:txBody>
      </p:sp>
      <p:sp>
        <p:nvSpPr>
          <p:cNvPr id="46" name="Left Brace 45"/>
          <p:cNvSpPr/>
          <p:nvPr/>
        </p:nvSpPr>
        <p:spPr>
          <a:xfrm rot="5400000">
            <a:off x="5798615" y="-1287960"/>
            <a:ext cx="288032" cy="6053628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7" name="TextBox 46"/>
          <p:cNvSpPr txBox="1"/>
          <p:nvPr/>
        </p:nvSpPr>
        <p:spPr>
          <a:xfrm>
            <a:off x="5798615" y="1181612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i="1" dirty="0" smtClean="0"/>
              <a:t>N</a:t>
            </a:r>
            <a:endParaRPr lang="fr-CA" i="1" dirty="0"/>
          </a:p>
        </p:txBody>
      </p:sp>
      <p:sp>
        <p:nvSpPr>
          <p:cNvPr id="48" name="Left Brace 47"/>
          <p:cNvSpPr/>
          <p:nvPr/>
        </p:nvSpPr>
        <p:spPr>
          <a:xfrm rot="5400000">
            <a:off x="6942540" y="-144035"/>
            <a:ext cx="288032" cy="3765779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9" name="TextBox 48"/>
          <p:cNvSpPr txBox="1"/>
          <p:nvPr/>
        </p:nvSpPr>
        <p:spPr>
          <a:xfrm>
            <a:off x="6942540" y="1181612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i="1" dirty="0" smtClean="0"/>
              <a:t>N</a:t>
            </a:r>
            <a:endParaRPr lang="fr-CA" i="1" dirty="0"/>
          </a:p>
        </p:txBody>
      </p:sp>
      <p:sp>
        <p:nvSpPr>
          <p:cNvPr id="50" name="TextBox 49"/>
          <p:cNvSpPr txBox="1"/>
          <p:nvPr/>
        </p:nvSpPr>
        <p:spPr>
          <a:xfrm>
            <a:off x="7668345" y="2853673"/>
            <a:ext cx="750894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CA" dirty="0" smtClean="0"/>
              <a:t>2</a:t>
            </a:r>
            <a:endParaRPr lang="fr-CA" dirty="0"/>
          </a:p>
        </p:txBody>
      </p:sp>
      <p:sp>
        <p:nvSpPr>
          <p:cNvPr id="51" name="TextBox 50"/>
          <p:cNvSpPr txBox="1"/>
          <p:nvPr/>
        </p:nvSpPr>
        <p:spPr>
          <a:xfrm>
            <a:off x="8426334" y="2091031"/>
            <a:ext cx="178011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CA" dirty="0" smtClean="0"/>
              <a:t>0</a:t>
            </a:r>
            <a:endParaRPr lang="fr-CA" dirty="0"/>
          </a:p>
        </p:txBody>
      </p:sp>
      <p:sp>
        <p:nvSpPr>
          <p:cNvPr id="52" name="TextBox 51"/>
          <p:cNvSpPr txBox="1"/>
          <p:nvPr/>
        </p:nvSpPr>
        <p:spPr>
          <a:xfrm>
            <a:off x="7668345" y="2462666"/>
            <a:ext cx="360040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CA" dirty="0" smtClean="0"/>
              <a:t>0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783701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2" grpId="0" animBg="1"/>
      <p:bldP spid="33" grpId="0" animBg="1"/>
      <p:bldP spid="34" grpId="1" animBg="1"/>
      <p:bldP spid="37" grpId="0" animBg="1"/>
      <p:bldP spid="39" grpId="0" animBg="1"/>
      <p:bldP spid="41" grpId="0" animBg="1"/>
      <p:bldP spid="44" grpId="0" animBg="1"/>
      <p:bldP spid="45" grpId="0"/>
      <p:bldP spid="46" grpId="0" animBg="1"/>
      <p:bldP spid="46" grpId="1" animBg="1"/>
      <p:bldP spid="47" grpId="0"/>
      <p:bldP spid="47" grpId="1"/>
      <p:bldP spid="48" grpId="0" animBg="1"/>
      <p:bldP spid="49" grpId="0"/>
      <p:bldP spid="50" grpId="0" animBg="1"/>
      <p:bldP spid="51" grpId="0" animBg="1"/>
      <p:bldP spid="52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80920" cy="1066800"/>
          </a:xfrm>
        </p:spPr>
        <p:txBody>
          <a:bodyPr>
            <a:normAutofit fontScale="90000"/>
          </a:bodyPr>
          <a:lstStyle/>
          <a:p>
            <a:r>
              <a:rPr lang="fr-CA" dirty="0" smtClean="0"/>
              <a:t>Algorithme Datar-</a:t>
            </a:r>
            <a:r>
              <a:rPr lang="fr-CA" dirty="0" err="1" smtClean="0"/>
              <a:t>Gionis</a:t>
            </a:r>
            <a:r>
              <a:rPr lang="fr-CA" dirty="0" smtClean="0"/>
              <a:t>-</a:t>
            </a:r>
            <a:r>
              <a:rPr lang="fr-CA" dirty="0" err="1" smtClean="0"/>
              <a:t>Indyk-Motwani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8363272" cy="4968552"/>
          </a:xfrm>
        </p:spPr>
        <p:txBody>
          <a:bodyPr>
            <a:normAutofit lnSpcReduction="10000"/>
          </a:bodyPr>
          <a:lstStyle/>
          <a:p>
            <a:r>
              <a:rPr lang="fr-CA" dirty="0" smtClean="0"/>
              <a:t>Fusion de fenêtres glissantes de taille augmentant exponentiellement (puissance de 2)</a:t>
            </a:r>
          </a:p>
          <a:p>
            <a:r>
              <a:rPr lang="fr-CA" dirty="0" smtClean="0"/>
              <a:t>Mais la taille est le nombre de 1 qu’elle contient</a:t>
            </a:r>
          </a:p>
          <a:p>
            <a:r>
              <a:rPr lang="fr-CA" dirty="0" smtClean="0"/>
              <a:t>Mêmes contraintes qu’avant</a:t>
            </a:r>
          </a:p>
          <a:p>
            <a:pPr lvl="1"/>
            <a:r>
              <a:rPr lang="fr-CA" dirty="0" smtClean="0"/>
              <a:t>Maximum de 2 fenêtres avec le même compte de 1</a:t>
            </a:r>
          </a:p>
          <a:p>
            <a:pPr lvl="1"/>
            <a:r>
              <a:rPr lang="fr-CA" dirty="0" smtClean="0"/>
              <a:t>Pas de chevauchement des fenêtres</a:t>
            </a:r>
          </a:p>
          <a:p>
            <a:pPr lvl="1"/>
            <a:r>
              <a:rPr lang="fr-CA" dirty="0" smtClean="0"/>
              <a:t>Fenêtres plus vieilles sont plus grandes (plus de 1)</a:t>
            </a:r>
          </a:p>
          <a:p>
            <a:r>
              <a:rPr lang="fr-CA" dirty="0" smtClean="0"/>
              <a:t>Propriété intéressante</a:t>
            </a:r>
          </a:p>
          <a:p>
            <a:pPr lvl="1"/>
            <a:r>
              <a:rPr lang="fr-CA" dirty="0" smtClean="0"/>
              <a:t>À chaque fois qu’on a plus que 2 (donc 3) fenêtres de même taille, on en fusionne 2</a:t>
            </a:r>
          </a:p>
          <a:p>
            <a:pPr lvl="1"/>
            <a:r>
              <a:rPr lang="fr-CA" dirty="0" smtClean="0"/>
              <a:t>Donc on a toujours 1 ou 2 fenêtre à chaque puissance de 2</a:t>
            </a:r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6EF3C-0090-4DA6-A32C-ABDEB8517973}" type="slidenum">
              <a:rPr lang="en-CA" smtClean="0"/>
              <a:pPr/>
              <a:t>59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4441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Types de requêtes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347787"/>
              </p:ext>
            </p:extLst>
          </p:nvPr>
        </p:nvGraphicFramePr>
        <p:xfrm>
          <a:off x="323528" y="1772816"/>
          <a:ext cx="8536156" cy="4759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7180"/>
                <a:gridCol w="2955776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fr-CA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Flux</a:t>
                      </a:r>
                      <a:endParaRPr lang="fr-CA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Requête</a:t>
                      </a:r>
                      <a:r>
                        <a:rPr lang="fr-CA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permanente</a:t>
                      </a:r>
                      <a:endParaRPr lang="fr-CA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Requête ad hoc</a:t>
                      </a:r>
                      <a:endParaRPr lang="fr-CA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CA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Thermomètre</a:t>
                      </a:r>
                      <a:endParaRPr lang="fr-CA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Température minimum et maximum journalière</a:t>
                      </a:r>
                      <a:endParaRPr lang="fr-CA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Quelle température fait-il actuellement?</a:t>
                      </a:r>
                      <a:endParaRPr lang="fr-CA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CA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Twitter</a:t>
                      </a:r>
                      <a:endParaRPr lang="fr-CA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Hashtags populaires</a:t>
                      </a:r>
                      <a:endParaRPr lang="fr-CA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Trouves-moi les tweets sur le film Ghostbusters</a:t>
                      </a:r>
                      <a:endParaRPr lang="fr-CA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CA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Caméra</a:t>
                      </a:r>
                      <a:r>
                        <a:rPr lang="fr-CA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sécurité</a:t>
                      </a:r>
                      <a:endParaRPr lang="fr-CA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Détection d’accidents</a:t>
                      </a:r>
                      <a:endParaRPr lang="fr-CA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Est-ce qu’il y</a:t>
                      </a:r>
                      <a:r>
                        <a:rPr lang="fr-CA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 du trafic sur le pont?</a:t>
                      </a:r>
                      <a:endParaRPr lang="fr-CA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CA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Forum de discussion web</a:t>
                      </a:r>
                      <a:endParaRPr lang="fr-CA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Détection de cyber-</a:t>
                      </a:r>
                      <a:r>
                        <a:rPr lang="fr-CA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bullying</a:t>
                      </a:r>
                      <a:endParaRPr lang="fr-CA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Quels sont les sujets</a:t>
                      </a:r>
                      <a:r>
                        <a:rPr lang="fr-CA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chauds en ce moment?</a:t>
                      </a:r>
                      <a:endParaRPr lang="fr-CA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CA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Données GPS de cellulaires d’un groupe d’utilisateur</a:t>
                      </a:r>
                      <a:endParaRPr lang="fr-CA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Statistiques </a:t>
                      </a:r>
                      <a:r>
                        <a:rPr lang="fr-CA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mensuelles </a:t>
                      </a:r>
                      <a:r>
                        <a:rPr lang="fr-CA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 déplacements</a:t>
                      </a:r>
                      <a:endParaRPr lang="fr-CA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Combien</a:t>
                      </a:r>
                      <a:r>
                        <a:rPr lang="fr-CA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d’utilisateurs ont utilisés leur voiture aujourd’hui?</a:t>
                      </a:r>
                      <a:endParaRPr lang="fr-CA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CA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Radiotélescope</a:t>
                      </a:r>
                      <a:endParaRPr lang="fr-CA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Détectio</a:t>
                      </a:r>
                      <a:r>
                        <a:rPr lang="fr-CA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 de signaux extra-terrestres</a:t>
                      </a:r>
                      <a:endParaRPr lang="fr-CA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Quelle est le</a:t>
                      </a:r>
                      <a:r>
                        <a:rPr lang="fr-CA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niveau de luminosité de l’étoile KIC 8462852 depuis un an?</a:t>
                      </a:r>
                      <a:endParaRPr lang="fr-CA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6EF3C-0090-4DA6-A32C-ABDEB8517973}" type="slidenum">
              <a:rPr lang="en-CA" smtClean="0"/>
              <a:pPr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3485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352928" cy="1066800"/>
          </a:xfrm>
        </p:spPr>
        <p:txBody>
          <a:bodyPr>
            <a:normAutofit fontScale="90000"/>
          </a:bodyPr>
          <a:lstStyle/>
          <a:p>
            <a:r>
              <a:rPr lang="fr-CA" dirty="0"/>
              <a:t>Algorithme Datar-</a:t>
            </a:r>
            <a:r>
              <a:rPr lang="fr-CA" dirty="0" err="1"/>
              <a:t>Gionis</a:t>
            </a:r>
            <a:r>
              <a:rPr lang="fr-CA" dirty="0"/>
              <a:t>-</a:t>
            </a:r>
            <a:r>
              <a:rPr lang="fr-CA" dirty="0" err="1"/>
              <a:t>Indyk-Motwani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01008"/>
            <a:ext cx="8229600" cy="3073528"/>
          </a:xfrm>
        </p:spPr>
        <p:txBody>
          <a:bodyPr/>
          <a:lstStyle/>
          <a:p>
            <a:r>
              <a:rPr lang="fr-CA" dirty="0" smtClean="0"/>
              <a:t>Nouveau bit</a:t>
            </a:r>
          </a:p>
          <a:p>
            <a:pPr lvl="1"/>
            <a:r>
              <a:rPr lang="fr-CA" dirty="0" smtClean="0"/>
              <a:t>Si c’est 0: rien à faire</a:t>
            </a:r>
          </a:p>
          <a:p>
            <a:pPr lvl="1"/>
            <a:r>
              <a:rPr lang="fr-CA" dirty="0" smtClean="0"/>
              <a:t>Si c’est 1: </a:t>
            </a:r>
          </a:p>
          <a:p>
            <a:pPr lvl="2"/>
            <a:r>
              <a:rPr lang="fr-CA" dirty="0" smtClean="0"/>
              <a:t>Créer une nouvelle fenêtre de taille 1</a:t>
            </a:r>
          </a:p>
          <a:p>
            <a:pPr lvl="2"/>
            <a:r>
              <a:rPr lang="fr-CA" dirty="0" smtClean="0"/>
              <a:t>Fusionner en ordre croissant s’il y a trois fenêtres de même taille</a:t>
            </a:r>
          </a:p>
          <a:p>
            <a:pPr lvl="1"/>
            <a:r>
              <a:rPr lang="fr-CA" dirty="0" smtClean="0"/>
              <a:t>Éliminer les fenêtres plus vieilles que </a:t>
            </a:r>
            <a:r>
              <a:rPr lang="fr-C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6EF3C-0090-4DA6-A32C-ABDEB8517973}" type="slidenum">
              <a:rPr lang="en-CA" smtClean="0"/>
              <a:pPr/>
              <a:t>60</a:t>
            </a:fld>
            <a:endParaRPr lang="en-CA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1486" y="1965660"/>
            <a:ext cx="90879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… 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1 0 0 1 1 1 0 0 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 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1 0 1 0 0 1 0 0 0 1 0 1 1 0 1 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0 1 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1 1 1 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0 1 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1 0 1 0 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0 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1 0 0 1 1 0 1 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01675" y="2320775"/>
            <a:ext cx="399905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CA" dirty="0" smtClean="0"/>
              <a:t>1</a:t>
            </a:r>
            <a:endParaRPr lang="fr-CA" dirty="0"/>
          </a:p>
        </p:txBody>
      </p:sp>
      <p:sp>
        <p:nvSpPr>
          <p:cNvPr id="7" name="TextBox 6"/>
          <p:cNvSpPr txBox="1"/>
          <p:nvPr/>
        </p:nvSpPr>
        <p:spPr>
          <a:xfrm>
            <a:off x="8811194" y="2320775"/>
            <a:ext cx="178011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CA" dirty="0" smtClean="0"/>
              <a:t>1</a:t>
            </a:r>
            <a:endParaRPr lang="fr-CA" dirty="0"/>
          </a:p>
        </p:txBody>
      </p:sp>
      <p:sp>
        <p:nvSpPr>
          <p:cNvPr id="8" name="TextBox 7"/>
          <p:cNvSpPr txBox="1"/>
          <p:nvPr/>
        </p:nvSpPr>
        <p:spPr>
          <a:xfrm>
            <a:off x="8223664" y="2320775"/>
            <a:ext cx="178011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CA" dirty="0" smtClean="0"/>
              <a:t>1</a:t>
            </a:r>
            <a:endParaRPr lang="fr-CA" dirty="0"/>
          </a:p>
        </p:txBody>
      </p:sp>
      <p:sp>
        <p:nvSpPr>
          <p:cNvPr id="9" name="TextBox 8"/>
          <p:cNvSpPr txBox="1"/>
          <p:nvPr/>
        </p:nvSpPr>
        <p:spPr>
          <a:xfrm>
            <a:off x="7472770" y="2690107"/>
            <a:ext cx="750894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CA" dirty="0" smtClean="0"/>
              <a:t>2</a:t>
            </a:r>
            <a:endParaRPr lang="fr-CA" dirty="0"/>
          </a:p>
        </p:txBody>
      </p:sp>
      <p:sp>
        <p:nvSpPr>
          <p:cNvPr id="11" name="TextBox 10"/>
          <p:cNvSpPr txBox="1"/>
          <p:nvPr/>
        </p:nvSpPr>
        <p:spPr>
          <a:xfrm>
            <a:off x="8235629" y="2690107"/>
            <a:ext cx="551075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CA" dirty="0" smtClean="0"/>
              <a:t>2</a:t>
            </a:r>
            <a:endParaRPr lang="fr-CA" dirty="0"/>
          </a:p>
        </p:txBody>
      </p:sp>
      <p:sp>
        <p:nvSpPr>
          <p:cNvPr id="12" name="TextBox 11"/>
          <p:cNvSpPr txBox="1"/>
          <p:nvPr/>
        </p:nvSpPr>
        <p:spPr>
          <a:xfrm>
            <a:off x="6461477" y="2690107"/>
            <a:ext cx="1011293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CA" dirty="0" smtClean="0"/>
              <a:t>2</a:t>
            </a:r>
            <a:endParaRPr lang="fr-CA" dirty="0"/>
          </a:p>
        </p:txBody>
      </p:sp>
      <p:sp>
        <p:nvSpPr>
          <p:cNvPr id="13" name="TextBox 12"/>
          <p:cNvSpPr txBox="1"/>
          <p:nvPr/>
        </p:nvSpPr>
        <p:spPr>
          <a:xfrm>
            <a:off x="6461477" y="3068289"/>
            <a:ext cx="1774152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CA" dirty="0" smtClean="0"/>
              <a:t>4</a:t>
            </a:r>
            <a:endParaRPr lang="fr-CA" dirty="0"/>
          </a:p>
        </p:txBody>
      </p:sp>
      <p:sp>
        <p:nvSpPr>
          <p:cNvPr id="14" name="TextBox 13"/>
          <p:cNvSpPr txBox="1"/>
          <p:nvPr/>
        </p:nvSpPr>
        <p:spPr>
          <a:xfrm>
            <a:off x="5525373" y="3068960"/>
            <a:ext cx="922714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CA" dirty="0" smtClean="0"/>
              <a:t>4</a:t>
            </a:r>
            <a:endParaRPr lang="fr-CA" dirty="0"/>
          </a:p>
        </p:txBody>
      </p:sp>
      <p:sp>
        <p:nvSpPr>
          <p:cNvPr id="15" name="TextBox 14"/>
          <p:cNvSpPr txBox="1"/>
          <p:nvPr/>
        </p:nvSpPr>
        <p:spPr>
          <a:xfrm>
            <a:off x="2161969" y="3068960"/>
            <a:ext cx="3363401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CA" dirty="0" smtClean="0"/>
              <a:t>8</a:t>
            </a:r>
            <a:endParaRPr lang="fr-CA" dirty="0"/>
          </a:p>
        </p:txBody>
      </p:sp>
      <p:sp>
        <p:nvSpPr>
          <p:cNvPr id="16" name="TextBox 15"/>
          <p:cNvSpPr txBox="1"/>
          <p:nvPr/>
        </p:nvSpPr>
        <p:spPr>
          <a:xfrm>
            <a:off x="-91251" y="3068960"/>
            <a:ext cx="2253223" cy="3693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CA" dirty="0" smtClean="0"/>
              <a:t>16</a:t>
            </a:r>
            <a:endParaRPr lang="fr-CA" dirty="0"/>
          </a:p>
        </p:txBody>
      </p:sp>
      <p:sp>
        <p:nvSpPr>
          <p:cNvPr id="17" name="Left Brace 16"/>
          <p:cNvSpPr/>
          <p:nvPr/>
        </p:nvSpPr>
        <p:spPr>
          <a:xfrm rot="5400000">
            <a:off x="5161589" y="-1432242"/>
            <a:ext cx="328682" cy="6836453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8" name="TextBox 17"/>
          <p:cNvSpPr txBox="1"/>
          <p:nvPr/>
        </p:nvSpPr>
        <p:spPr>
          <a:xfrm>
            <a:off x="5181914" y="1411762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i="1" dirty="0" smtClean="0"/>
              <a:t>N</a:t>
            </a:r>
            <a:endParaRPr lang="fr-CA" i="1" dirty="0"/>
          </a:p>
        </p:txBody>
      </p:sp>
      <p:sp>
        <p:nvSpPr>
          <p:cNvPr id="19" name="Left Brace 18"/>
          <p:cNvSpPr/>
          <p:nvPr/>
        </p:nvSpPr>
        <p:spPr>
          <a:xfrm rot="5400000">
            <a:off x="5430327" y="-1443367"/>
            <a:ext cx="288032" cy="6824742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0" name="TextBox 19"/>
          <p:cNvSpPr txBox="1"/>
          <p:nvPr/>
        </p:nvSpPr>
        <p:spPr>
          <a:xfrm>
            <a:off x="5430327" y="1411762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i="1" dirty="0" smtClean="0"/>
              <a:t>N</a:t>
            </a:r>
            <a:endParaRPr lang="fr-CA" i="1" dirty="0"/>
          </a:p>
        </p:txBody>
      </p:sp>
    </p:spTree>
    <p:extLst>
      <p:ext uri="{BB962C8B-B14F-4D97-AF65-F5344CB8AC3E}">
        <p14:creationId xmlns:p14="http://schemas.microsoft.com/office/powerpoint/2010/main" val="97044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6" grpId="0" animBg="1"/>
      <p:bldP spid="17" grpId="0" animBg="1"/>
      <p:bldP spid="18" grpId="0"/>
      <p:bldP spid="19" grpId="0" animBg="1"/>
      <p:bldP spid="20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352928" cy="1066800"/>
          </a:xfrm>
        </p:spPr>
        <p:txBody>
          <a:bodyPr>
            <a:normAutofit fontScale="90000"/>
          </a:bodyPr>
          <a:lstStyle/>
          <a:p>
            <a:r>
              <a:rPr lang="fr-CA" dirty="0"/>
              <a:t>Algorithme Datar-</a:t>
            </a:r>
            <a:r>
              <a:rPr lang="fr-CA" dirty="0" err="1"/>
              <a:t>Gionis</a:t>
            </a:r>
            <a:r>
              <a:rPr lang="fr-CA" dirty="0"/>
              <a:t>-</a:t>
            </a:r>
            <a:r>
              <a:rPr lang="fr-CA" dirty="0" err="1"/>
              <a:t>Indyk-Motwani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90107"/>
            <a:ext cx="8353994" cy="4167893"/>
          </a:xfrm>
        </p:spPr>
        <p:txBody>
          <a:bodyPr>
            <a:normAutofit fontScale="92500" lnSpcReduction="20000"/>
          </a:bodyPr>
          <a:lstStyle/>
          <a:p>
            <a:r>
              <a:rPr lang="fr-CA" dirty="0" smtClean="0"/>
              <a:t>Si une requête pour </a:t>
            </a:r>
            <a:r>
              <a:rPr lang="fr-C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fr-CA" i="1" dirty="0" smtClean="0"/>
              <a:t> </a:t>
            </a:r>
            <a:r>
              <a:rPr lang="fr-CA" dirty="0" smtClean="0"/>
              <a:t>inclus partiellement une fenêtre</a:t>
            </a:r>
          </a:p>
          <a:p>
            <a:pPr lvl="1"/>
            <a:r>
              <a:rPr lang="fr-CA" dirty="0" smtClean="0"/>
              <a:t>On ne connait toujours pas la distribution des 1 dans la fenêtre partielle</a:t>
            </a:r>
          </a:p>
          <a:p>
            <a:pPr lvl="1"/>
            <a:r>
              <a:rPr lang="fr-CA" dirty="0" smtClean="0"/>
              <a:t>Estimation = Somme des fenêtre entières + ½ la fenêtre partielle</a:t>
            </a:r>
          </a:p>
          <a:p>
            <a:pPr lvl="1"/>
            <a:r>
              <a:rPr lang="fr-CA" dirty="0" smtClean="0"/>
              <a:t>Seuil maximum d’erreur sur l’estimation de 50%</a:t>
            </a:r>
          </a:p>
          <a:p>
            <a:pPr lvl="2"/>
            <a:r>
              <a:rPr lang="fr-CA" dirty="0" smtClean="0"/>
              <a:t>Preuve: Pire cas, il n’y a aucun 1 dans la fenêtre partielle, et une seule fenêtre à chaque puissance de 2 inférieure</a:t>
            </a:r>
          </a:p>
          <a:p>
            <a:pPr lvl="2"/>
            <a:r>
              <a:rPr lang="fr-CA" dirty="0" smtClean="0"/>
              <a:t>Fenêtre partielle taille 2</a:t>
            </a:r>
            <a:r>
              <a:rPr lang="fr-CA" i="1" baseline="30000" dirty="0" smtClean="0"/>
              <a:t>r</a:t>
            </a:r>
            <a:r>
              <a:rPr lang="fr-CA" dirty="0" smtClean="0"/>
              <a:t>, estimé à moitié 2</a:t>
            </a:r>
            <a:r>
              <a:rPr lang="fr-CA" i="1" baseline="30000" dirty="0" smtClean="0"/>
              <a:t>r</a:t>
            </a:r>
            <a:r>
              <a:rPr lang="fr-CA" baseline="30000" dirty="0" smtClean="0"/>
              <a:t>-1</a:t>
            </a:r>
            <a:r>
              <a:rPr lang="fr-CA" dirty="0" smtClean="0"/>
              <a:t> (erroné)</a:t>
            </a:r>
            <a:endParaRPr lang="fr-CA" baseline="30000" dirty="0" smtClean="0"/>
          </a:p>
          <a:p>
            <a:pPr lvl="2"/>
            <a:r>
              <a:rPr lang="fr-CA" dirty="0" smtClean="0"/>
              <a:t>Somme des fenêtres inférieures: ∑1+2+4+…+2</a:t>
            </a:r>
            <a:r>
              <a:rPr lang="fr-CA" i="1" baseline="30000" dirty="0" smtClean="0"/>
              <a:t>r</a:t>
            </a:r>
            <a:r>
              <a:rPr lang="fr-CA" baseline="30000" dirty="0" smtClean="0"/>
              <a:t>-1</a:t>
            </a:r>
            <a:r>
              <a:rPr lang="fr-CA" dirty="0" smtClean="0"/>
              <a:t> = 2</a:t>
            </a:r>
            <a:r>
              <a:rPr lang="fr-CA" i="1" baseline="30000" dirty="0" smtClean="0"/>
              <a:t>r</a:t>
            </a:r>
            <a:r>
              <a:rPr lang="fr-CA" dirty="0" smtClean="0"/>
              <a:t>-1 (correct) </a:t>
            </a:r>
          </a:p>
          <a:p>
            <a:pPr lvl="2"/>
            <a:r>
              <a:rPr lang="fr-CA" dirty="0" smtClean="0"/>
              <a:t>Erreur: </a:t>
            </a:r>
            <a:r>
              <a:rPr lang="fr-CA" dirty="0"/>
              <a:t>2</a:t>
            </a:r>
            <a:r>
              <a:rPr lang="fr-CA" i="1" baseline="30000" dirty="0"/>
              <a:t>r</a:t>
            </a:r>
            <a:r>
              <a:rPr lang="fr-CA" baseline="30000" dirty="0"/>
              <a:t>-1</a:t>
            </a:r>
            <a:r>
              <a:rPr lang="fr-CA" dirty="0"/>
              <a:t> </a:t>
            </a:r>
            <a:r>
              <a:rPr lang="fr-CA" dirty="0" smtClean="0"/>
              <a:t>/ 2</a:t>
            </a:r>
            <a:r>
              <a:rPr lang="fr-CA" i="1" baseline="30000" dirty="0" smtClean="0"/>
              <a:t>r</a:t>
            </a:r>
            <a:r>
              <a:rPr lang="fr-CA" dirty="0" smtClean="0"/>
              <a:t>-1 ≈ 0.5</a:t>
            </a:r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6EF3C-0090-4DA6-A32C-ABDEB8517973}" type="slidenum">
              <a:rPr lang="en-CA" smtClean="0"/>
              <a:pPr/>
              <a:t>61</a:t>
            </a:fld>
            <a:endParaRPr lang="en-CA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1486" y="1965660"/>
            <a:ext cx="90879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… 1 0 0 1 1 1 0 0 1 1 0 1 0 0 1 0 0 0 1 0 1 1 0 1 0 1 1 1 1 0 1 1 0 1 0 0 1 0 0 1 1 0 1 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811194" y="2320775"/>
            <a:ext cx="178011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CA" dirty="0" smtClean="0"/>
              <a:t>1</a:t>
            </a:r>
            <a:endParaRPr lang="fr-CA" dirty="0"/>
          </a:p>
        </p:txBody>
      </p:sp>
      <p:sp>
        <p:nvSpPr>
          <p:cNvPr id="10" name="TextBox 9"/>
          <p:cNvSpPr txBox="1"/>
          <p:nvPr/>
        </p:nvSpPr>
        <p:spPr>
          <a:xfrm>
            <a:off x="8235629" y="2320775"/>
            <a:ext cx="575565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CA" dirty="0" smtClean="0"/>
              <a:t>2</a:t>
            </a:r>
            <a:endParaRPr lang="fr-CA" dirty="0"/>
          </a:p>
        </p:txBody>
      </p:sp>
      <p:sp>
        <p:nvSpPr>
          <p:cNvPr id="12" name="TextBox 11"/>
          <p:cNvSpPr txBox="1"/>
          <p:nvPr/>
        </p:nvSpPr>
        <p:spPr>
          <a:xfrm>
            <a:off x="6471223" y="2320104"/>
            <a:ext cx="1774152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CA" dirty="0" smtClean="0"/>
              <a:t>4</a:t>
            </a:r>
            <a:endParaRPr lang="fr-CA" dirty="0"/>
          </a:p>
        </p:txBody>
      </p:sp>
      <p:sp>
        <p:nvSpPr>
          <p:cNvPr id="13" name="TextBox 12"/>
          <p:cNvSpPr txBox="1"/>
          <p:nvPr/>
        </p:nvSpPr>
        <p:spPr>
          <a:xfrm>
            <a:off x="5535119" y="2320775"/>
            <a:ext cx="922714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CA" dirty="0" smtClean="0"/>
              <a:t>4</a:t>
            </a:r>
            <a:endParaRPr lang="fr-CA" dirty="0"/>
          </a:p>
        </p:txBody>
      </p:sp>
      <p:sp>
        <p:nvSpPr>
          <p:cNvPr id="14" name="TextBox 13"/>
          <p:cNvSpPr txBox="1"/>
          <p:nvPr/>
        </p:nvSpPr>
        <p:spPr>
          <a:xfrm>
            <a:off x="2171715" y="2320775"/>
            <a:ext cx="3363401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CA" dirty="0" smtClean="0"/>
              <a:t>8</a:t>
            </a:r>
            <a:endParaRPr lang="fr-CA" dirty="0"/>
          </a:p>
        </p:txBody>
      </p:sp>
      <p:sp>
        <p:nvSpPr>
          <p:cNvPr id="15" name="TextBox 14"/>
          <p:cNvSpPr txBox="1"/>
          <p:nvPr/>
        </p:nvSpPr>
        <p:spPr>
          <a:xfrm>
            <a:off x="-91251" y="2320104"/>
            <a:ext cx="2253223" cy="3693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CA" dirty="0" smtClean="0"/>
              <a:t>16</a:t>
            </a:r>
            <a:endParaRPr lang="fr-CA" dirty="0"/>
          </a:p>
        </p:txBody>
      </p:sp>
      <p:sp>
        <p:nvSpPr>
          <p:cNvPr id="18" name="Left Brace 17"/>
          <p:cNvSpPr/>
          <p:nvPr/>
        </p:nvSpPr>
        <p:spPr>
          <a:xfrm rot="5400000">
            <a:off x="4907149" y="-1966545"/>
            <a:ext cx="288032" cy="7871098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9" name="TextBox 18"/>
          <p:cNvSpPr txBox="1"/>
          <p:nvPr/>
        </p:nvSpPr>
        <p:spPr>
          <a:xfrm>
            <a:off x="4907149" y="1411762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i="1" dirty="0" smtClean="0"/>
              <a:t>N</a:t>
            </a:r>
            <a:endParaRPr lang="fr-CA" i="1" dirty="0"/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6770808"/>
              </p:ext>
            </p:extLst>
          </p:nvPr>
        </p:nvGraphicFramePr>
        <p:xfrm>
          <a:off x="6146800" y="33528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" name="Equation" r:id="rId3" imgW="435285" imgH="677109" progId="Equation.DSMT4">
                  <p:embed/>
                </p:oleObj>
              </mc:Choice>
              <mc:Fallback>
                <p:oleObj name="Equation" r:id="rId3" imgW="435285" imgH="677109" progId="Equation.DSMT4">
                  <p:embed/>
                  <p:pic>
                    <p:nvPicPr>
                      <p:cNvPr id="0" name="Picture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6800" y="3352800"/>
                        <a:ext cx="914400" cy="198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28068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1723149" y="5142370"/>
            <a:ext cx="5650242" cy="53848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352928" cy="1066800"/>
          </a:xfrm>
        </p:spPr>
        <p:txBody>
          <a:bodyPr>
            <a:normAutofit fontScale="90000"/>
          </a:bodyPr>
          <a:lstStyle/>
          <a:p>
            <a:r>
              <a:rPr lang="fr-CA" dirty="0"/>
              <a:t>Algorithme Datar-</a:t>
            </a:r>
            <a:r>
              <a:rPr lang="fr-CA" dirty="0" err="1"/>
              <a:t>Gionis</a:t>
            </a:r>
            <a:r>
              <a:rPr lang="fr-CA" dirty="0"/>
              <a:t>-</a:t>
            </a:r>
            <a:r>
              <a:rPr lang="fr-CA" dirty="0" err="1"/>
              <a:t>Indyk-Motwani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3369554"/>
          </a:xfrm>
        </p:spPr>
        <p:txBody>
          <a:bodyPr>
            <a:normAutofit lnSpcReduction="10000"/>
          </a:bodyPr>
          <a:lstStyle/>
          <a:p>
            <a:r>
              <a:rPr lang="fr-CA" dirty="0" smtClean="0"/>
              <a:t>Extensions pour compter des entiers positifs</a:t>
            </a:r>
          </a:p>
          <a:p>
            <a:r>
              <a:rPr lang="fr-CA" dirty="0" smtClean="0"/>
              <a:t>Option 1: convertir les entiers en séries de 1</a:t>
            </a:r>
          </a:p>
          <a:p>
            <a:pPr lvl="1"/>
            <a:r>
              <a:rPr lang="fr-CA" dirty="0" smtClean="0"/>
              <a:t>Avantage: ne nécessite aucuns autres changements à l’algorithme</a:t>
            </a:r>
          </a:p>
          <a:p>
            <a:r>
              <a:rPr lang="fr-CA" dirty="0" smtClean="0"/>
              <a:t>Option 2: les fenêtres contiennent des sommes au lieu des comptes</a:t>
            </a:r>
          </a:p>
          <a:p>
            <a:pPr lvl="1"/>
            <a:r>
              <a:rPr lang="fr-CA" dirty="0" smtClean="0"/>
              <a:t>Fenêtre de taille </a:t>
            </a:r>
            <a:r>
              <a:rPr lang="fr-C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fr-CA" dirty="0" smtClean="0"/>
              <a:t> a une somme d’au maximum 2</a:t>
            </a:r>
            <a:r>
              <a:rPr lang="fr-CA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fr-CA" baseline="30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fr-CA" dirty="0" smtClean="0"/>
              <a:t>Sauf si elle contient un seul entier</a:t>
            </a:r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6EF3C-0090-4DA6-A32C-ABDEB8517973}" type="slidenum">
              <a:rPr lang="en-CA" smtClean="0"/>
              <a:pPr/>
              <a:t>62</a:t>
            </a:fld>
            <a:endParaRPr lang="en-CA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685049" y="5951326"/>
            <a:ext cx="74595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Arial" pitchFamily="34" charset="0"/>
                <a:cs typeface="Arial" pitchFamily="34" charset="0"/>
              </a:rPr>
              <a:t>… 2  </a:t>
            </a:r>
            <a:r>
              <a:rPr lang="en-US" dirty="0">
                <a:latin typeface="Arial" pitchFamily="34" charset="0"/>
                <a:cs typeface="Arial" pitchFamily="34" charset="0"/>
              </a:rPr>
              <a:t>5  7  1  3  8  4  6  7  9  1  3  7  6  5  3  5  7  1  3  3  1  2  2 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6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7845443" y="5950708"/>
            <a:ext cx="29913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Arial" pitchFamily="34" charset="0"/>
                <a:cs typeface="Arial" pitchFamily="34" charset="0"/>
              </a:rPr>
              <a:t>5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7323795" y="5951326"/>
            <a:ext cx="3656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Arial" pitchFamily="34" charset="0"/>
                <a:cs typeface="Arial" pitchFamily="34" charset="0"/>
              </a:rPr>
              <a:t>3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7588695" y="5951326"/>
            <a:ext cx="2880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Arial" pitchFamily="34" charset="0"/>
                <a:cs typeface="Arial" pitchFamily="34" charset="0"/>
              </a:rPr>
              <a:t>2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76728" y="6262008"/>
            <a:ext cx="235602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CA" dirty="0" smtClean="0"/>
              <a:t>5</a:t>
            </a:r>
            <a:endParaRPr lang="fr-CA" dirty="0"/>
          </a:p>
        </p:txBody>
      </p:sp>
      <p:sp>
        <p:nvSpPr>
          <p:cNvPr id="12" name="TextBox 11"/>
          <p:cNvSpPr txBox="1"/>
          <p:nvPr/>
        </p:nvSpPr>
        <p:spPr>
          <a:xfrm>
            <a:off x="7624058" y="6262008"/>
            <a:ext cx="252669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CA" dirty="0" smtClean="0"/>
              <a:t>2</a:t>
            </a:r>
            <a:endParaRPr lang="fr-CA" dirty="0"/>
          </a:p>
        </p:txBody>
      </p:sp>
      <p:sp>
        <p:nvSpPr>
          <p:cNvPr id="13" name="TextBox 12"/>
          <p:cNvSpPr txBox="1"/>
          <p:nvPr/>
        </p:nvSpPr>
        <p:spPr>
          <a:xfrm>
            <a:off x="7373391" y="6262008"/>
            <a:ext cx="250667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CA" dirty="0" smtClean="0"/>
              <a:t>3</a:t>
            </a:r>
            <a:endParaRPr lang="fr-CA" dirty="0"/>
          </a:p>
        </p:txBody>
      </p:sp>
      <p:sp>
        <p:nvSpPr>
          <p:cNvPr id="14" name="TextBox 13"/>
          <p:cNvSpPr txBox="1"/>
          <p:nvPr/>
        </p:nvSpPr>
        <p:spPr>
          <a:xfrm>
            <a:off x="7113274" y="6262008"/>
            <a:ext cx="260117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CA" dirty="0" smtClean="0"/>
              <a:t>6</a:t>
            </a:r>
            <a:endParaRPr lang="fr-CA" dirty="0"/>
          </a:p>
        </p:txBody>
      </p:sp>
      <p:sp>
        <p:nvSpPr>
          <p:cNvPr id="15" name="TextBox 14"/>
          <p:cNvSpPr txBox="1"/>
          <p:nvPr/>
        </p:nvSpPr>
        <p:spPr>
          <a:xfrm>
            <a:off x="6836006" y="6262008"/>
            <a:ext cx="279398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CA" dirty="0" smtClean="0"/>
              <a:t>2</a:t>
            </a:r>
            <a:endParaRPr lang="fr-CA" dirty="0"/>
          </a:p>
        </p:txBody>
      </p:sp>
      <p:sp>
        <p:nvSpPr>
          <p:cNvPr id="16" name="TextBox 15"/>
          <p:cNvSpPr txBox="1"/>
          <p:nvPr/>
        </p:nvSpPr>
        <p:spPr>
          <a:xfrm>
            <a:off x="6615947" y="6262008"/>
            <a:ext cx="217930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CA" dirty="0" smtClean="0"/>
              <a:t>2</a:t>
            </a:r>
            <a:endParaRPr lang="fr-CA" dirty="0"/>
          </a:p>
        </p:txBody>
      </p:sp>
      <p:sp>
        <p:nvSpPr>
          <p:cNvPr id="17" name="TextBox 16"/>
          <p:cNvSpPr txBox="1"/>
          <p:nvPr/>
        </p:nvSpPr>
        <p:spPr>
          <a:xfrm>
            <a:off x="6361848" y="6262008"/>
            <a:ext cx="254099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CA" dirty="0" smtClean="0"/>
              <a:t>1</a:t>
            </a:r>
            <a:endParaRPr lang="fr-CA" dirty="0"/>
          </a:p>
        </p:txBody>
      </p:sp>
      <p:sp>
        <p:nvSpPr>
          <p:cNvPr id="18" name="TextBox 17"/>
          <p:cNvSpPr txBox="1"/>
          <p:nvPr/>
        </p:nvSpPr>
        <p:spPr>
          <a:xfrm>
            <a:off x="6105243" y="6262008"/>
            <a:ext cx="254099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CA" dirty="0" smtClean="0"/>
              <a:t>3</a:t>
            </a:r>
            <a:endParaRPr lang="fr-CA" dirty="0"/>
          </a:p>
        </p:txBody>
      </p:sp>
      <p:sp>
        <p:nvSpPr>
          <p:cNvPr id="19" name="TextBox 18"/>
          <p:cNvSpPr txBox="1"/>
          <p:nvPr/>
        </p:nvSpPr>
        <p:spPr>
          <a:xfrm>
            <a:off x="5840650" y="6262008"/>
            <a:ext cx="254099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CA" dirty="0" smtClean="0"/>
              <a:t>3</a:t>
            </a:r>
            <a:endParaRPr lang="fr-CA" dirty="0"/>
          </a:p>
        </p:txBody>
      </p:sp>
      <p:sp>
        <p:nvSpPr>
          <p:cNvPr id="20" name="TextBox 19"/>
          <p:cNvSpPr txBox="1"/>
          <p:nvPr/>
        </p:nvSpPr>
        <p:spPr>
          <a:xfrm>
            <a:off x="5319804" y="6262008"/>
            <a:ext cx="509236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CA" dirty="0" smtClean="0"/>
              <a:t>8</a:t>
            </a:r>
            <a:endParaRPr lang="fr-CA" dirty="0"/>
          </a:p>
        </p:txBody>
      </p:sp>
      <p:sp>
        <p:nvSpPr>
          <p:cNvPr id="21" name="TextBox 20"/>
          <p:cNvSpPr txBox="1"/>
          <p:nvPr/>
        </p:nvSpPr>
        <p:spPr>
          <a:xfrm>
            <a:off x="4834430" y="6262008"/>
            <a:ext cx="509236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CA" dirty="0" smtClean="0"/>
              <a:t>8</a:t>
            </a:r>
            <a:endParaRPr lang="fr-CA" dirty="0"/>
          </a:p>
        </p:txBody>
      </p:sp>
      <p:sp>
        <p:nvSpPr>
          <p:cNvPr id="22" name="TextBox 21"/>
          <p:cNvSpPr txBox="1"/>
          <p:nvPr/>
        </p:nvSpPr>
        <p:spPr>
          <a:xfrm>
            <a:off x="4321375" y="6262008"/>
            <a:ext cx="509236" cy="3693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CA" dirty="0" smtClean="0"/>
              <a:t>11</a:t>
            </a:r>
            <a:endParaRPr lang="fr-CA" dirty="0"/>
          </a:p>
        </p:txBody>
      </p:sp>
      <p:sp>
        <p:nvSpPr>
          <p:cNvPr id="23" name="TextBox 22"/>
          <p:cNvSpPr txBox="1"/>
          <p:nvPr/>
        </p:nvSpPr>
        <p:spPr>
          <a:xfrm>
            <a:off x="1867165" y="5226948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/>
              <a:t>Taille maximum des fenêtres:</a:t>
            </a:r>
            <a:endParaRPr lang="fr-CA" dirty="0"/>
          </a:p>
        </p:txBody>
      </p:sp>
      <p:sp>
        <p:nvSpPr>
          <p:cNvPr id="24" name="TextBox 23"/>
          <p:cNvSpPr txBox="1"/>
          <p:nvPr/>
        </p:nvSpPr>
        <p:spPr>
          <a:xfrm>
            <a:off x="5053198" y="5226948"/>
            <a:ext cx="252669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CA" dirty="0" smtClean="0"/>
              <a:t>1</a:t>
            </a:r>
            <a:endParaRPr lang="fr-CA" dirty="0"/>
          </a:p>
        </p:txBody>
      </p:sp>
      <p:sp>
        <p:nvSpPr>
          <p:cNvPr id="25" name="TextBox 24"/>
          <p:cNvSpPr txBox="1"/>
          <p:nvPr/>
        </p:nvSpPr>
        <p:spPr>
          <a:xfrm>
            <a:off x="5305867" y="5226948"/>
            <a:ext cx="217930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CA" dirty="0" smtClean="0"/>
              <a:t>2</a:t>
            </a:r>
            <a:endParaRPr lang="fr-CA" dirty="0"/>
          </a:p>
        </p:txBody>
      </p:sp>
      <p:sp>
        <p:nvSpPr>
          <p:cNvPr id="26" name="TextBox 25"/>
          <p:cNvSpPr txBox="1"/>
          <p:nvPr/>
        </p:nvSpPr>
        <p:spPr>
          <a:xfrm>
            <a:off x="5523797" y="5226948"/>
            <a:ext cx="254099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CA" dirty="0" smtClean="0"/>
              <a:t>4</a:t>
            </a:r>
            <a:endParaRPr lang="fr-CA" dirty="0"/>
          </a:p>
        </p:txBody>
      </p:sp>
      <p:sp>
        <p:nvSpPr>
          <p:cNvPr id="27" name="TextBox 26"/>
          <p:cNvSpPr txBox="1"/>
          <p:nvPr/>
        </p:nvSpPr>
        <p:spPr>
          <a:xfrm>
            <a:off x="5790448" y="5226948"/>
            <a:ext cx="254618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CA" dirty="0" smtClean="0"/>
              <a:t>8</a:t>
            </a:r>
            <a:endParaRPr lang="fr-CA" dirty="0"/>
          </a:p>
        </p:txBody>
      </p:sp>
      <p:sp>
        <p:nvSpPr>
          <p:cNvPr id="28" name="TextBox 27"/>
          <p:cNvSpPr txBox="1"/>
          <p:nvPr/>
        </p:nvSpPr>
        <p:spPr>
          <a:xfrm>
            <a:off x="6045066" y="5226948"/>
            <a:ext cx="502619" cy="3693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CA" dirty="0" smtClean="0"/>
              <a:t>16</a:t>
            </a:r>
            <a:endParaRPr lang="fr-CA" dirty="0"/>
          </a:p>
        </p:txBody>
      </p:sp>
      <p:sp>
        <p:nvSpPr>
          <p:cNvPr id="29" name="TextBox 28"/>
          <p:cNvSpPr txBox="1"/>
          <p:nvPr/>
        </p:nvSpPr>
        <p:spPr>
          <a:xfrm>
            <a:off x="6540541" y="5226948"/>
            <a:ext cx="509236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CA" dirty="0" smtClean="0"/>
              <a:t>32</a:t>
            </a:r>
            <a:endParaRPr lang="fr-CA" dirty="0"/>
          </a:p>
        </p:txBody>
      </p:sp>
      <p:sp>
        <p:nvSpPr>
          <p:cNvPr id="30" name="TextBox 29"/>
          <p:cNvSpPr txBox="1"/>
          <p:nvPr/>
        </p:nvSpPr>
        <p:spPr>
          <a:xfrm>
            <a:off x="3015547" y="6262008"/>
            <a:ext cx="1282909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CA" dirty="0" smtClean="0"/>
              <a:t>27</a:t>
            </a:r>
            <a:endParaRPr lang="fr-CA" dirty="0"/>
          </a:p>
        </p:txBody>
      </p:sp>
      <p:sp>
        <p:nvSpPr>
          <p:cNvPr id="34" name="TextBox 33"/>
          <p:cNvSpPr txBox="1"/>
          <p:nvPr/>
        </p:nvSpPr>
        <p:spPr>
          <a:xfrm>
            <a:off x="4846879" y="6256119"/>
            <a:ext cx="982655" cy="3693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CA" dirty="0" smtClean="0"/>
              <a:t>16</a:t>
            </a:r>
            <a:endParaRPr lang="fr-CA" dirty="0"/>
          </a:p>
        </p:txBody>
      </p:sp>
      <p:sp>
        <p:nvSpPr>
          <p:cNvPr id="36" name="TextBox 35"/>
          <p:cNvSpPr txBox="1"/>
          <p:nvPr/>
        </p:nvSpPr>
        <p:spPr>
          <a:xfrm>
            <a:off x="6832962" y="6262008"/>
            <a:ext cx="273377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CA" dirty="0" smtClean="0"/>
              <a:t>2</a:t>
            </a:r>
            <a:endParaRPr lang="fr-CA" dirty="0"/>
          </a:p>
        </p:txBody>
      </p:sp>
      <p:sp>
        <p:nvSpPr>
          <p:cNvPr id="37" name="TextBox 36"/>
          <p:cNvSpPr txBox="1"/>
          <p:nvPr/>
        </p:nvSpPr>
        <p:spPr>
          <a:xfrm>
            <a:off x="6359342" y="6262008"/>
            <a:ext cx="474535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CA" dirty="0" smtClean="0"/>
              <a:t>3</a:t>
            </a:r>
            <a:endParaRPr lang="fr-CA" dirty="0"/>
          </a:p>
        </p:txBody>
      </p:sp>
      <p:sp>
        <p:nvSpPr>
          <p:cNvPr id="38" name="TextBox 37"/>
          <p:cNvSpPr txBox="1"/>
          <p:nvPr/>
        </p:nvSpPr>
        <p:spPr>
          <a:xfrm>
            <a:off x="5829534" y="6258173"/>
            <a:ext cx="532314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CA" dirty="0" smtClean="0"/>
              <a:t>6</a:t>
            </a:r>
            <a:endParaRPr lang="fr-CA" dirty="0"/>
          </a:p>
        </p:txBody>
      </p:sp>
      <p:sp>
        <p:nvSpPr>
          <p:cNvPr id="41" name="TextBox 40"/>
          <p:cNvSpPr txBox="1"/>
          <p:nvPr/>
        </p:nvSpPr>
        <p:spPr>
          <a:xfrm>
            <a:off x="7113275" y="6256119"/>
            <a:ext cx="273377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CA" dirty="0" smtClean="0"/>
              <a:t>6</a:t>
            </a:r>
            <a:endParaRPr lang="fr-CA" dirty="0"/>
          </a:p>
        </p:txBody>
      </p:sp>
      <p:sp>
        <p:nvSpPr>
          <p:cNvPr id="42" name="TextBox 41"/>
          <p:cNvSpPr txBox="1"/>
          <p:nvPr/>
        </p:nvSpPr>
        <p:spPr>
          <a:xfrm>
            <a:off x="7380675" y="6262008"/>
            <a:ext cx="273377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CA" dirty="0" smtClean="0"/>
              <a:t>3</a:t>
            </a:r>
            <a:endParaRPr lang="fr-CA" dirty="0"/>
          </a:p>
        </p:txBody>
      </p:sp>
      <p:sp>
        <p:nvSpPr>
          <p:cNvPr id="43" name="TextBox 42"/>
          <p:cNvSpPr txBox="1"/>
          <p:nvPr/>
        </p:nvSpPr>
        <p:spPr>
          <a:xfrm>
            <a:off x="6826941" y="6258173"/>
            <a:ext cx="286334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CA" dirty="0" smtClean="0"/>
              <a:t>2</a:t>
            </a:r>
            <a:endParaRPr lang="fr-CA" dirty="0"/>
          </a:p>
        </p:txBody>
      </p:sp>
      <p:sp>
        <p:nvSpPr>
          <p:cNvPr id="44" name="TextBox 43"/>
          <p:cNvSpPr txBox="1"/>
          <p:nvPr/>
        </p:nvSpPr>
        <p:spPr>
          <a:xfrm>
            <a:off x="1503379" y="6262008"/>
            <a:ext cx="1512168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CA" dirty="0" smtClean="0"/>
              <a:t>29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66922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 animBg="1"/>
      <p:bldP spid="12" grpId="0" animBg="1"/>
      <p:bldP spid="13" grpId="0" animBg="1"/>
      <p:bldP spid="34" grpId="0" animBg="1"/>
      <p:bldP spid="36" grpId="0" animBg="1"/>
      <p:bldP spid="37" grpId="0" animBg="1"/>
      <p:bldP spid="38" grpId="0" animBg="1"/>
      <p:bldP spid="41" grpId="0" animBg="1"/>
      <p:bldP spid="42" grpId="0" animBg="1"/>
      <p:bldP spid="43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Fenêtre déclinante</a:t>
            </a:r>
            <a:endParaRPr lang="fr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772816"/>
                <a:ext cx="8229600" cy="3385707"/>
              </a:xfrm>
            </p:spPr>
            <p:txBody>
              <a:bodyPr>
                <a:normAutofit/>
              </a:bodyPr>
              <a:lstStyle/>
              <a:p>
                <a:r>
                  <a:rPr lang="fr-CA" dirty="0" smtClean="0"/>
                  <a:t>Rappel:</a:t>
                </a:r>
              </a:p>
              <a:p>
                <a:pPr lvl="1"/>
                <a:r>
                  <a:rPr lang="fr-CA" dirty="0" smtClean="0"/>
                  <a:t>On veut pondérer la somme des éléments dans une fenêtre selon le temps (la position dans la fenêtre)</a:t>
                </a:r>
                <a:endParaRPr lang="fr-CA" dirty="0"/>
              </a:p>
              <a:p>
                <a:pPr lvl="1"/>
                <a:r>
                  <a:rPr lang="fr-CA" dirty="0" smtClean="0"/>
                  <a:t>Sélectionner une constante de déclin </a:t>
                </a:r>
                <a:r>
                  <a:rPr lang="fr-CA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endParaRPr lang="fr-CA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fr-CA" b="0" i="1" smtClean="0">
                        <a:latin typeface="Cambria Math"/>
                      </a:rPr>
                      <m:t>𝑆</m:t>
                    </m:r>
                    <m:r>
                      <a:rPr lang="fr-CA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ctrlPr>
                          <a:rPr lang="fr-CA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fr-CA" b="0" i="1" smtClean="0">
                            <a:latin typeface="Cambria Math"/>
                          </a:rPr>
                          <m:t>𝑖</m:t>
                        </m:r>
                        <m:r>
                          <a:rPr lang="fr-CA" b="0" i="1" smtClean="0">
                            <a:latin typeface="Cambria Math"/>
                          </a:rPr>
                          <m:t>=0</m:t>
                        </m:r>
                      </m:sub>
                      <m:sup>
                        <m:r>
                          <a:rPr lang="fr-CA" b="0" i="1" smtClean="0">
                            <a:latin typeface="Cambria Math"/>
                          </a:rPr>
                          <m:t>𝑡</m:t>
                        </m:r>
                        <m:r>
                          <a:rPr lang="fr-CA" b="0" i="1" smtClean="0">
                            <a:latin typeface="Cambria Math"/>
                          </a:rPr>
                          <m:t>−1</m:t>
                        </m:r>
                      </m:sup>
                      <m:e>
                        <m:sSub>
                          <m:sSubPr>
                            <m:ctrlPr>
                              <a:rPr lang="fr-CA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CA" b="0" i="1" smtClean="0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fr-CA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sSup>
                          <m:sSupPr>
                            <m:ctrlPr>
                              <a:rPr lang="fr-CA" b="0" i="1" smtClean="0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fr-CA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fr-CA" i="1">
                                    <a:latin typeface="Cambria Math"/>
                                  </a:rPr>
                                  <m:t>1−</m:t>
                                </m:r>
                                <m:r>
                                  <a:rPr lang="fr-CA" i="1">
                                    <a:latin typeface="Cambria Math"/>
                                  </a:rPr>
                                  <m:t>𝑐</m:t>
                                </m:r>
                              </m:e>
                            </m:d>
                          </m:e>
                          <m:sup>
                            <m:r>
                              <a:rPr lang="fr-CA" b="0" i="1" smtClean="0">
                                <a:latin typeface="Cambria Math"/>
                              </a:rPr>
                              <m:t>𝑖</m:t>
                            </m:r>
                          </m:sup>
                        </m:sSup>
                      </m:e>
                    </m:nary>
                  </m:oMath>
                </a14:m>
                <a:endParaRPr lang="fr-CA" dirty="0" smtClean="0"/>
              </a:p>
              <a:p>
                <a:pPr lvl="2"/>
                <a:r>
                  <a:rPr lang="fr-CA" dirty="0" smtClean="0"/>
                  <a:t>Échantillon le plus récent est </a:t>
                </a:r>
                <a:r>
                  <a:rPr lang="fr-CA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fr-C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0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772816"/>
                <a:ext cx="8229600" cy="3385707"/>
              </a:xfrm>
              <a:blipFill rotWithShape="1">
                <a:blip r:embed="rId2" cstate="print"/>
                <a:stretch>
                  <a:fillRect t="-1802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6EF3C-0090-4DA6-A32C-ABDEB8517973}" type="slidenum">
              <a:rPr lang="en-CA" smtClean="0"/>
              <a:pPr/>
              <a:t>63</a:t>
            </a:fld>
            <a:endParaRPr lang="en-CA"/>
          </a:p>
        </p:txBody>
      </p:sp>
      <p:pic>
        <p:nvPicPr>
          <p:cNvPr id="2050" name="Picture 2" descr="C:\Users\Richy\Desktop\300px-Long_tail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8948" y="4989869"/>
            <a:ext cx="3125180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 rot="16200000">
            <a:off x="5165845" y="5409651"/>
            <a:ext cx="14859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dirty="0" smtClean="0"/>
              <a:t>Valeur pondérée</a:t>
            </a:r>
            <a:endParaRPr lang="fr-CA" dirty="0"/>
          </a:p>
        </p:txBody>
      </p:sp>
      <p:sp>
        <p:nvSpPr>
          <p:cNvPr id="9" name="TextBox 8"/>
          <p:cNvSpPr txBox="1"/>
          <p:nvPr/>
        </p:nvSpPr>
        <p:spPr>
          <a:xfrm>
            <a:off x="2627784" y="6473765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dirty="0" smtClean="0"/>
              <a:t>Temps</a:t>
            </a:r>
            <a:endParaRPr lang="fr-CA" dirty="0"/>
          </a:p>
        </p:txBody>
      </p:sp>
      <p:sp>
        <p:nvSpPr>
          <p:cNvPr id="11" name="Rectangle 10"/>
          <p:cNvSpPr/>
          <p:nvPr/>
        </p:nvSpPr>
        <p:spPr>
          <a:xfrm>
            <a:off x="3638654" y="4989867"/>
            <a:ext cx="1980000" cy="1485902"/>
          </a:xfrm>
          <a:prstGeom prst="rect">
            <a:avLst/>
          </a:prstGeom>
          <a:solidFill>
            <a:srgbClr val="FFFF00">
              <a:alpha val="14902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2" name="TextBox 11"/>
          <p:cNvSpPr txBox="1"/>
          <p:nvPr/>
        </p:nvSpPr>
        <p:spPr>
          <a:xfrm>
            <a:off x="5431904" y="6381432"/>
            <a:ext cx="5844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200" i="1" dirty="0" smtClean="0"/>
              <a:t>t</a:t>
            </a:r>
            <a:r>
              <a:rPr lang="fr-CA" sz="1200" dirty="0" smtClean="0"/>
              <a:t> = 0</a:t>
            </a:r>
            <a:endParaRPr lang="fr-CA" sz="1200" i="1" dirty="0"/>
          </a:p>
        </p:txBody>
      </p:sp>
    </p:spTree>
    <p:extLst>
      <p:ext uri="{BB962C8B-B14F-4D97-AF65-F5344CB8AC3E}">
        <p14:creationId xmlns:p14="http://schemas.microsoft.com/office/powerpoint/2010/main" val="2412471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Fenêtre déclinante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Un flux binaire simplifie le système!</a:t>
            </a:r>
          </a:p>
          <a:p>
            <a:pPr lvl="1"/>
            <a:r>
              <a:rPr lang="fr-CA" dirty="0" smtClean="0"/>
              <a:t>Multiple la somme actuelle par </a:t>
            </a:r>
            <a:r>
              <a:rPr lang="fr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 – </a:t>
            </a:r>
            <a:r>
              <a:rPr lang="fr-C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fr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lvl="1"/>
            <a:r>
              <a:rPr lang="fr-CA" dirty="0" smtClean="0"/>
              <a:t>Ajouter la nouvelle </a:t>
            </a:r>
            <a:r>
              <a:rPr lang="fr-CA" sz="2800" dirty="0" smtClean="0"/>
              <a:t>valeur</a:t>
            </a:r>
          </a:p>
          <a:p>
            <a:pPr lvl="1"/>
            <a:r>
              <a:rPr lang="fr-CA" sz="2800" dirty="0" smtClean="0"/>
              <a:t>Il n’est pas nécessaire de recalculer toute la somme ni de conserver toute la fenêtre!</a:t>
            </a:r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6EF3C-0090-4DA6-A32C-ABDEB8517973}" type="slidenum">
              <a:rPr lang="en-CA" smtClean="0"/>
              <a:pPr/>
              <a:t>64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9221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Fenêtre déclinante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Problème: on a plusieurs flux binaires avec des fenêtres déclinantes</a:t>
            </a:r>
          </a:p>
          <a:p>
            <a:pPr lvl="1"/>
            <a:r>
              <a:rPr lang="fr-CA" dirty="0" smtClean="0"/>
              <a:t>On ne peut pas conserver tous les compteurs</a:t>
            </a:r>
          </a:p>
          <a:p>
            <a:pPr lvl="1"/>
            <a:r>
              <a:rPr lang="fr-CA" dirty="0" smtClean="0"/>
              <a:t>On doit choisir seulement les plus populaires</a:t>
            </a:r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6EF3C-0090-4DA6-A32C-ABDEB8517973}" type="slidenum">
              <a:rPr lang="en-CA" smtClean="0"/>
              <a:pPr/>
              <a:t>65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2663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Fenêtre déclinante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4078" indent="-514350">
              <a:buFont typeface="+mj-lt"/>
              <a:buAutoNum type="arabicPeriod"/>
            </a:pPr>
            <a:r>
              <a:rPr lang="fr-CA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fr-CA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seuil de popularité (ex.: 0.5)</a:t>
            </a:r>
          </a:p>
          <a:p>
            <a:pPr marL="624078" indent="-514350">
              <a:buFont typeface="+mj-lt"/>
              <a:buAutoNum type="arabicPeriod"/>
            </a:pPr>
            <a:r>
              <a:rPr lang="fr-CA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À chaque nouvel instant</a:t>
            </a:r>
          </a:p>
          <a:p>
            <a:pPr marL="925830" lvl="1" indent="-514350">
              <a:buFont typeface="+mj-lt"/>
              <a:buAutoNum type="arabicPeriod"/>
            </a:pPr>
            <a:r>
              <a:rPr lang="fr-CA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Pour chaque compteur</a:t>
            </a:r>
          </a:p>
          <a:p>
            <a:pPr marL="1161288" lvl="2" indent="-457200">
              <a:buFont typeface="+mj-lt"/>
              <a:buAutoNum type="arabicPeriod"/>
            </a:pPr>
            <a:r>
              <a:rPr lang="fr-CA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Multiplier le total par </a:t>
            </a:r>
            <a:r>
              <a:rPr lang="fr-CA" dirty="0">
                <a:latin typeface="Courier New" panose="02070309020205020404" pitchFamily="49" charset="0"/>
                <a:cs typeface="Courier New" panose="02070309020205020404" pitchFamily="49" charset="0"/>
              </a:rPr>
              <a:t>(1 – </a:t>
            </a:r>
            <a:r>
              <a:rPr lang="fr-CA" i="1" dirty="0"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fr-CA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</a:p>
          <a:p>
            <a:pPr marL="1161288" lvl="2" indent="-457200">
              <a:buFont typeface="+mj-lt"/>
              <a:buAutoNum type="arabicPeriod"/>
            </a:pPr>
            <a:r>
              <a:rPr lang="fr-CA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Ajouter la nouvelle valeur (0 ou 1) du flux</a:t>
            </a:r>
          </a:p>
          <a:p>
            <a:pPr marL="1417320" lvl="3" indent="-457200">
              <a:buFont typeface="+mj-lt"/>
              <a:buAutoNum type="arabicPeriod"/>
            </a:pPr>
            <a:r>
              <a:rPr lang="fr-CA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Créer un compteur s’il n’y en a pas pour ce flux et la valeur est 1</a:t>
            </a:r>
          </a:p>
          <a:p>
            <a:pPr marL="1161288" lvl="2" indent="-457200">
              <a:buFont typeface="+mj-lt"/>
              <a:buAutoNum type="arabicPeriod"/>
            </a:pPr>
            <a:r>
              <a:rPr lang="fr-CA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Si total &lt; </a:t>
            </a:r>
            <a:r>
              <a:rPr lang="fr-CA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</a:p>
          <a:p>
            <a:pPr marL="1435608" lvl="3" indent="-457200">
              <a:buFont typeface="+mj-lt"/>
              <a:buAutoNum type="arabicPeriod"/>
            </a:pPr>
            <a:r>
              <a:rPr lang="fr-CA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Supprimer le compteur</a:t>
            </a:r>
            <a:endParaRPr lang="fr-CA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6EF3C-0090-4DA6-A32C-ABDEB8517973}" type="slidenum">
              <a:rPr lang="en-CA" smtClean="0"/>
              <a:pPr/>
              <a:t>66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32601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Fenêtre déclinante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CA" dirty="0" smtClean="0"/>
              <a:t>Algorithme simple</a:t>
            </a:r>
          </a:p>
          <a:p>
            <a:r>
              <a:rPr lang="fr-CA" dirty="0" smtClean="0"/>
              <a:t>Élimine les compteurs des flux qui ajoutent 0</a:t>
            </a:r>
          </a:p>
          <a:p>
            <a:pPr lvl="1"/>
            <a:r>
              <a:rPr lang="fr-CA" dirty="0" smtClean="0"/>
              <a:t>Lorsqu’un flux devient impopulaire, le compteur disparait</a:t>
            </a:r>
          </a:p>
          <a:p>
            <a:pPr lvl="1"/>
            <a:r>
              <a:rPr lang="fr-CA" dirty="0" smtClean="0"/>
              <a:t>Crée un nouveau compteur au besoin lorsqu’un flux a son premier 1</a:t>
            </a:r>
          </a:p>
          <a:p>
            <a:r>
              <a:rPr lang="fr-CA" dirty="0" smtClean="0"/>
              <a:t>Fonctionne aussi pour un flux avec plusieurs items différents à compter</a:t>
            </a:r>
          </a:p>
          <a:p>
            <a:pPr lvl="1"/>
            <a:r>
              <a:rPr lang="fr-CA" dirty="0" smtClean="0"/>
              <a:t>Un compteur par item, créé au premier item</a:t>
            </a:r>
          </a:p>
          <a:p>
            <a:pPr lvl="1"/>
            <a:r>
              <a:rPr lang="fr-CA" dirty="0" smtClean="0"/>
              <a:t>Compteurs supprimés pour les items impopulaires</a:t>
            </a:r>
          </a:p>
          <a:p>
            <a:r>
              <a:rPr lang="fr-CA" dirty="0" smtClean="0"/>
              <a:t>Pour </a:t>
            </a:r>
            <a:r>
              <a:rPr lang="fr-CA" dirty="0"/>
              <a:t>une constante de </a:t>
            </a:r>
            <a:r>
              <a:rPr lang="fr-CA" dirty="0" smtClean="0"/>
              <a:t>déclin</a:t>
            </a:r>
            <a:r>
              <a:rPr lang="fr-CA" dirty="0"/>
              <a:t> </a:t>
            </a:r>
            <a:r>
              <a:rPr lang="fr-C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fr-CA" dirty="0" smtClean="0"/>
              <a:t>et un seuil </a:t>
            </a:r>
            <a:r>
              <a:rPr lang="fr-C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fr-C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fr-CA" dirty="0" smtClean="0"/>
              <a:t>Garantie d’utiliser au maximum </a:t>
            </a:r>
            <a:r>
              <a:rPr lang="fr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1/</a:t>
            </a:r>
            <a:r>
              <a:rPr lang="fr-CA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cS</a:t>
            </a:r>
            <a:r>
              <a:rPr lang="fr-CA" dirty="0" smtClean="0"/>
              <a:t> compteurs</a:t>
            </a:r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6EF3C-0090-4DA6-A32C-ABDEB8517973}" type="slidenum">
              <a:rPr lang="en-CA" smtClean="0"/>
              <a:pPr/>
              <a:t>67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9283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Résumé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8363272" cy="4968552"/>
          </a:xfrm>
        </p:spPr>
        <p:txBody>
          <a:bodyPr>
            <a:normAutofit fontScale="85000" lnSpcReduction="10000"/>
          </a:bodyPr>
          <a:lstStyle/>
          <a:p>
            <a:r>
              <a:rPr lang="fr-CA" dirty="0"/>
              <a:t>Flux de données</a:t>
            </a:r>
          </a:p>
          <a:p>
            <a:pPr lvl="1"/>
            <a:r>
              <a:rPr lang="fr-CA" dirty="0"/>
              <a:t>Acquisition dynamique de données infinies à taux rapide et irrégulier</a:t>
            </a:r>
          </a:p>
          <a:p>
            <a:pPr lvl="1"/>
            <a:r>
              <a:rPr lang="fr-CA" dirty="0"/>
              <a:t>Requêtes </a:t>
            </a:r>
            <a:r>
              <a:rPr lang="fr-CA" dirty="0" smtClean="0"/>
              <a:t>permanentes </a:t>
            </a:r>
            <a:r>
              <a:rPr lang="fr-CA" dirty="0"/>
              <a:t>et ad hoc</a:t>
            </a:r>
          </a:p>
          <a:p>
            <a:r>
              <a:rPr lang="fr-CA" dirty="0" smtClean="0"/>
              <a:t>Fenêtre, échantillonnage, </a:t>
            </a:r>
            <a:r>
              <a:rPr lang="fr-CA" dirty="0"/>
              <a:t>et </a:t>
            </a:r>
            <a:r>
              <a:rPr lang="fr-CA" dirty="0" smtClean="0"/>
              <a:t>filtrage</a:t>
            </a:r>
            <a:endParaRPr lang="fr-CA" dirty="0"/>
          </a:p>
          <a:p>
            <a:pPr lvl="1"/>
            <a:r>
              <a:rPr lang="fr-CA" dirty="0"/>
              <a:t>Fenêtre </a:t>
            </a:r>
            <a:r>
              <a:rPr lang="fr-CA" dirty="0" smtClean="0"/>
              <a:t>glissante, déclinante, point de repère, </a:t>
            </a:r>
            <a:r>
              <a:rPr lang="fr-CA" dirty="0" err="1" smtClean="0"/>
              <a:t>sautante</a:t>
            </a:r>
            <a:r>
              <a:rPr lang="fr-CA" dirty="0" smtClean="0"/>
              <a:t>, algorithme </a:t>
            </a:r>
            <a:r>
              <a:rPr lang="fr-CA" dirty="0"/>
              <a:t>FREQUENT</a:t>
            </a:r>
          </a:p>
          <a:p>
            <a:pPr lvl="1"/>
            <a:r>
              <a:rPr lang="fr-CA" dirty="0"/>
              <a:t>Échantillonnage et composition de l'échantillon</a:t>
            </a:r>
          </a:p>
          <a:p>
            <a:pPr lvl="1"/>
            <a:r>
              <a:rPr lang="fr-CA" dirty="0"/>
              <a:t>Filtre de Bloom</a:t>
            </a:r>
          </a:p>
          <a:p>
            <a:r>
              <a:rPr lang="fr-CA" dirty="0"/>
              <a:t>Compteurs </a:t>
            </a:r>
            <a:r>
              <a:rPr lang="fr-CA" dirty="0" smtClean="0"/>
              <a:t>et estimation</a:t>
            </a:r>
            <a:endParaRPr lang="fr-CA" dirty="0"/>
          </a:p>
          <a:p>
            <a:pPr lvl="1"/>
            <a:r>
              <a:rPr lang="fr-CA" dirty="0"/>
              <a:t>Algorithme </a:t>
            </a:r>
            <a:r>
              <a:rPr lang="fr-CA" dirty="0" err="1"/>
              <a:t>Flajolet</a:t>
            </a:r>
            <a:r>
              <a:rPr lang="fr-CA" dirty="0"/>
              <a:t>-Martin (nombre d'éléments distincts) </a:t>
            </a:r>
          </a:p>
          <a:p>
            <a:pPr lvl="1"/>
            <a:r>
              <a:rPr lang="fr-CA" dirty="0"/>
              <a:t>Algorithme </a:t>
            </a:r>
            <a:r>
              <a:rPr lang="fr-CA" dirty="0" err="1"/>
              <a:t>Alon</a:t>
            </a:r>
            <a:r>
              <a:rPr lang="fr-CA" dirty="0"/>
              <a:t>-Matias-</a:t>
            </a:r>
            <a:r>
              <a:rPr lang="fr-CA" dirty="0" err="1"/>
              <a:t>Szegedy</a:t>
            </a:r>
            <a:r>
              <a:rPr lang="fr-CA" dirty="0"/>
              <a:t> (moments)</a:t>
            </a:r>
          </a:p>
          <a:p>
            <a:pPr lvl="1"/>
            <a:r>
              <a:rPr lang="fr-CA" dirty="0"/>
              <a:t>Algorithme Datar-</a:t>
            </a:r>
            <a:r>
              <a:rPr lang="fr-CA" dirty="0" err="1"/>
              <a:t>Gionis</a:t>
            </a:r>
            <a:r>
              <a:rPr lang="fr-CA" dirty="0"/>
              <a:t>-</a:t>
            </a:r>
            <a:r>
              <a:rPr lang="fr-CA" dirty="0" err="1"/>
              <a:t>Indyk-Motwani</a:t>
            </a:r>
            <a:r>
              <a:rPr lang="fr-CA" dirty="0"/>
              <a:t> (nombre d'éléments)</a:t>
            </a:r>
          </a:p>
          <a:p>
            <a:pPr lvl="1"/>
            <a:r>
              <a:rPr lang="fr-CA" dirty="0"/>
              <a:t>Fenêtre déclinante (nombre d'éléments importants)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6EF3C-0090-4DA6-A32C-ABDEB8517973}" type="slidenum">
              <a:rPr lang="en-CA" smtClean="0"/>
              <a:pPr/>
              <a:t>68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5446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Exercices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/>
              <a:t>“Mining of Massive Datasets” par </a:t>
            </a:r>
            <a:r>
              <a:rPr lang="en-CA" dirty="0" err="1" smtClean="0"/>
              <a:t>Leskovec</a:t>
            </a:r>
            <a:r>
              <a:rPr lang="en-CA" dirty="0" smtClean="0"/>
              <a:t>, </a:t>
            </a:r>
            <a:r>
              <a:rPr lang="en-CA" dirty="0" err="1" smtClean="0"/>
              <a:t>Rajaraman</a:t>
            </a:r>
            <a:r>
              <a:rPr lang="en-CA" dirty="0" smtClean="0"/>
              <a:t>, &amp; Ullman, </a:t>
            </a:r>
            <a:r>
              <a:rPr lang="en-CA" dirty="0" err="1" smtClean="0"/>
              <a:t>chapitre</a:t>
            </a:r>
            <a:r>
              <a:rPr lang="en-CA" dirty="0" smtClean="0"/>
              <a:t> 4</a:t>
            </a:r>
            <a:endParaRPr lang="en-CA" dirty="0"/>
          </a:p>
          <a:p>
            <a:r>
              <a:rPr lang="fr-CA" dirty="0" smtClean="0"/>
              <a:t>Exercices:</a:t>
            </a:r>
            <a:r>
              <a:rPr lang="en-CA" dirty="0" smtClean="0"/>
              <a:t> </a:t>
            </a:r>
          </a:p>
          <a:p>
            <a:r>
              <a:rPr lang="en-CA" dirty="0" smtClean="0"/>
              <a:t>4.2.1</a:t>
            </a:r>
          </a:p>
          <a:p>
            <a:r>
              <a:rPr lang="en-CA" dirty="0" smtClean="0"/>
              <a:t>4.3.1</a:t>
            </a:r>
          </a:p>
          <a:p>
            <a:r>
              <a:rPr lang="en-CA" dirty="0" smtClean="0"/>
              <a:t>4.5.1</a:t>
            </a:r>
          </a:p>
          <a:p>
            <a:r>
              <a:rPr lang="en-CA" dirty="0" smtClean="0"/>
              <a:t>4.5.3</a:t>
            </a:r>
          </a:p>
          <a:p>
            <a:r>
              <a:rPr lang="en-CA" dirty="0" smtClean="0"/>
              <a:t>4.5.4</a:t>
            </a:r>
          </a:p>
          <a:p>
            <a:r>
              <a:rPr lang="en-CA" dirty="0" smtClean="0"/>
              <a:t>4.5.6</a:t>
            </a:r>
          </a:p>
          <a:p>
            <a:r>
              <a:rPr lang="en-CA" dirty="0" smtClean="0"/>
              <a:t>4.6.3</a:t>
            </a:r>
            <a:endParaRPr lang="en-CA" dirty="0"/>
          </a:p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6EF3C-0090-4DA6-A32C-ABDEB8517973}" type="slidenum">
              <a:rPr lang="en-CA" smtClean="0"/>
              <a:pPr/>
              <a:t>69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9005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Types de </a:t>
            </a:r>
            <a:r>
              <a:rPr lang="fr-CA" dirty="0"/>
              <a:t>requêtes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5040560"/>
          </a:xfrm>
        </p:spPr>
        <p:txBody>
          <a:bodyPr>
            <a:normAutofit lnSpcReduction="10000"/>
          </a:bodyPr>
          <a:lstStyle/>
          <a:p>
            <a:r>
              <a:rPr lang="fr-CA" dirty="0" smtClean="0"/>
              <a:t>Souvent impossible de donner une réponse exacte aux requêtes</a:t>
            </a:r>
          </a:p>
          <a:p>
            <a:pPr lvl="1"/>
            <a:r>
              <a:rPr lang="fr-CA" dirty="0" smtClean="0"/>
              <a:t>Les données ne sont pas toutes disponibles</a:t>
            </a:r>
          </a:p>
          <a:p>
            <a:pPr lvl="2"/>
            <a:r>
              <a:rPr lang="fr-CA" dirty="0" smtClean="0"/>
              <a:t>Données passées perdues</a:t>
            </a:r>
          </a:p>
          <a:p>
            <a:pPr lvl="2"/>
            <a:r>
              <a:rPr lang="fr-CA" dirty="0" smtClean="0"/>
              <a:t>Données futures qui n’existent pas encore</a:t>
            </a:r>
          </a:p>
          <a:p>
            <a:pPr lvl="1"/>
            <a:r>
              <a:rPr lang="fr-CA" dirty="0" smtClean="0"/>
              <a:t>Le temps de calcul serait trop long</a:t>
            </a:r>
          </a:p>
          <a:p>
            <a:pPr lvl="2"/>
            <a:r>
              <a:rPr lang="fr-CA" dirty="0" smtClean="0"/>
              <a:t>Prendrait du retard sur le flux</a:t>
            </a:r>
          </a:p>
          <a:p>
            <a:pPr lvl="2"/>
            <a:r>
              <a:rPr lang="fr-CA" dirty="0" smtClean="0"/>
              <a:t>L’utilisateur ne veut pas attendre</a:t>
            </a:r>
          </a:p>
          <a:p>
            <a:r>
              <a:rPr lang="fr-CA" dirty="0" smtClean="0"/>
              <a:t>Réponses approximatives basées sur une approximation du flux</a:t>
            </a:r>
          </a:p>
          <a:p>
            <a:pPr lvl="1"/>
            <a:r>
              <a:rPr lang="fr-CA" dirty="0" smtClean="0"/>
              <a:t>Fenêtre/échantillonnage/filtrage du flux</a:t>
            </a:r>
          </a:p>
          <a:p>
            <a:pPr lvl="1"/>
            <a:r>
              <a:rPr lang="fr-CA" dirty="0" smtClean="0"/>
              <a:t>Estimation mathématique du flux</a:t>
            </a:r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6EF3C-0090-4DA6-A32C-ABDEB8517973}" type="slidenum">
              <a:rPr lang="en-CA" smtClean="0"/>
              <a:pPr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54762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C:\Users\Richy\Desktop\examples-twitter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1" t="50000" r="2909" b="35496"/>
          <a:stretch/>
        </p:blipFill>
        <p:spPr bwMode="auto">
          <a:xfrm>
            <a:off x="1834529" y="2174785"/>
            <a:ext cx="1341538" cy="219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Richy\Desktop\examples-twitter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4" t="16580" r="2909" b="67330"/>
          <a:stretch/>
        </p:blipFill>
        <p:spPr bwMode="auto">
          <a:xfrm>
            <a:off x="1331640" y="1763097"/>
            <a:ext cx="1440160" cy="259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Fenêtre glissante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36912"/>
            <a:ext cx="8229600" cy="4221088"/>
          </a:xfrm>
        </p:spPr>
        <p:txBody>
          <a:bodyPr>
            <a:normAutofit fontScale="92500"/>
          </a:bodyPr>
          <a:lstStyle/>
          <a:p>
            <a:r>
              <a:rPr lang="fr-CA" i="1" dirty="0" err="1" smtClean="0"/>
              <a:t>Sliding</a:t>
            </a:r>
            <a:r>
              <a:rPr lang="fr-CA" i="1" dirty="0" smtClean="0"/>
              <a:t> </a:t>
            </a:r>
            <a:r>
              <a:rPr lang="fr-CA" i="1" dirty="0" err="1"/>
              <a:t>window</a:t>
            </a:r>
            <a:endParaRPr lang="fr-CA" dirty="0" smtClean="0"/>
          </a:p>
          <a:p>
            <a:r>
              <a:rPr lang="fr-CA" dirty="0" smtClean="0"/>
              <a:t>Conserve les </a:t>
            </a:r>
            <a:r>
              <a:rPr lang="fr-CA" i="1" dirty="0" smtClean="0"/>
              <a:t>n</a:t>
            </a:r>
            <a:r>
              <a:rPr lang="fr-CA" dirty="0" smtClean="0"/>
              <a:t> plus récents éléments du flux</a:t>
            </a:r>
          </a:p>
          <a:p>
            <a:pPr lvl="1"/>
            <a:r>
              <a:rPr lang="fr-CA" dirty="0" smtClean="0"/>
              <a:t>Chaque nouvel élément remplace le plus ancien</a:t>
            </a:r>
          </a:p>
          <a:p>
            <a:r>
              <a:rPr lang="fr-CA" dirty="0" smtClean="0"/>
              <a:t>Nous donne le contrôle sur l’espace mémoire et le temps de calcul</a:t>
            </a:r>
          </a:p>
          <a:p>
            <a:pPr lvl="1"/>
            <a:r>
              <a:rPr lang="fr-CA" dirty="0" smtClean="0"/>
              <a:t>On ajuste la taille de la fenêtre aux ressources disponibles</a:t>
            </a:r>
          </a:p>
          <a:p>
            <a:r>
              <a:rPr lang="fr-CA" dirty="0" smtClean="0"/>
              <a:t>Réponse exacte pour les requêtes sur les informations courantes </a:t>
            </a:r>
          </a:p>
          <a:p>
            <a:r>
              <a:rPr lang="fr-CA" dirty="0" smtClean="0"/>
              <a:t>Aucun historique des données au-delà de la fenêtre</a:t>
            </a:r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6EF3C-0090-4DA6-A32C-ABDEB8517973}" type="slidenum">
              <a:rPr lang="en-CA" smtClean="0"/>
              <a:pPr/>
              <a:t>8</a:t>
            </a:fld>
            <a:endParaRPr lang="en-CA"/>
          </a:p>
        </p:txBody>
      </p:sp>
      <p:sp>
        <p:nvSpPr>
          <p:cNvPr id="5" name="TextBox 4"/>
          <p:cNvSpPr txBox="1"/>
          <p:nvPr/>
        </p:nvSpPr>
        <p:spPr>
          <a:xfrm>
            <a:off x="0" y="1497370"/>
            <a:ext cx="14756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48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fr-CA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←</a:t>
            </a:r>
            <a:endParaRPr lang="fr-CA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96337" y="1692940"/>
            <a:ext cx="15476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←…</a:t>
            </a:r>
            <a:endParaRPr lang="fr-CA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8179" name="Picture 3" descr="C:\Users\Richy\Desktop\examples-twitter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0" t="81647" r="3323" b="4166"/>
          <a:stretch/>
        </p:blipFill>
        <p:spPr bwMode="auto">
          <a:xfrm>
            <a:off x="5083715" y="1854868"/>
            <a:ext cx="1139880" cy="18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Richy\Desktop\examples-twitter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1" t="65775" r="2909" b="19233"/>
          <a:stretch/>
        </p:blipFill>
        <p:spPr bwMode="auto">
          <a:xfrm>
            <a:off x="4139952" y="2265571"/>
            <a:ext cx="1524416" cy="258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Users\Richy\Desktop\examples-twitter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3" t="33362" r="4414" b="52768"/>
          <a:stretch/>
        </p:blipFill>
        <p:spPr bwMode="auto">
          <a:xfrm>
            <a:off x="6304731" y="2234944"/>
            <a:ext cx="1382985" cy="218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Richy\Desktop\examples-twitter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8" r="2909" b="83766"/>
          <a:stretch/>
        </p:blipFill>
        <p:spPr bwMode="auto">
          <a:xfrm>
            <a:off x="3219475" y="1877415"/>
            <a:ext cx="1440160" cy="260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3203848" y="1776070"/>
            <a:ext cx="3096344" cy="860842"/>
          </a:xfrm>
          <a:prstGeom prst="rect">
            <a:avLst/>
          </a:prstGeom>
          <a:solidFill>
            <a:srgbClr val="FFFF00">
              <a:alpha val="14902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4359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8507288" cy="5085184"/>
          </a:xfrm>
        </p:spPr>
        <p:txBody>
          <a:bodyPr>
            <a:normAutofit fontScale="92500" lnSpcReduction="10000"/>
          </a:bodyPr>
          <a:lstStyle/>
          <a:p>
            <a:r>
              <a:rPr lang="fr-CA" i="1" dirty="0" err="1" smtClean="0"/>
              <a:t>Decaying</a:t>
            </a:r>
            <a:r>
              <a:rPr lang="fr-CA" i="1" dirty="0" smtClean="0"/>
              <a:t> </a:t>
            </a:r>
            <a:r>
              <a:rPr lang="fr-CA" i="1" dirty="0" err="1" smtClean="0"/>
              <a:t>window</a:t>
            </a:r>
            <a:endParaRPr lang="fr-CA" dirty="0" smtClean="0"/>
          </a:p>
          <a:p>
            <a:r>
              <a:rPr lang="fr-CA" dirty="0" smtClean="0"/>
              <a:t>Problème avec la fenêtre glissante: tous les éléments sont égaux</a:t>
            </a:r>
          </a:p>
          <a:p>
            <a:pPr lvl="1"/>
            <a:r>
              <a:rPr lang="fr-CA" dirty="0" smtClean="0"/>
              <a:t>Une grande fenêtre aura des éléments anciens considérés égaux aux éléments nouveaux</a:t>
            </a:r>
          </a:p>
          <a:p>
            <a:pPr lvl="1"/>
            <a:r>
              <a:rPr lang="fr-CA" dirty="0" smtClean="0"/>
              <a:t>Nos requêtes sont pour des informations récentes</a:t>
            </a:r>
          </a:p>
          <a:p>
            <a:pPr lvl="1"/>
            <a:r>
              <a:rPr lang="fr-CA" dirty="0" smtClean="0"/>
              <a:t>Exemple:</a:t>
            </a:r>
          </a:p>
          <a:p>
            <a:pPr lvl="2"/>
            <a:r>
              <a:rPr lang="fr-CA" dirty="0" smtClean="0"/>
              <a:t>Ventes de billets pour deux films</a:t>
            </a:r>
          </a:p>
          <a:p>
            <a:pPr lvl="2"/>
            <a:r>
              <a:rPr lang="fr-CA" dirty="0" smtClean="0"/>
              <a:t>Requête: quel est le film le plus populaire actuellement?</a:t>
            </a:r>
          </a:p>
          <a:p>
            <a:pPr lvl="2"/>
            <a:endParaRPr lang="fr-CA" dirty="0" smtClean="0"/>
          </a:p>
          <a:p>
            <a:pPr lvl="2"/>
            <a:endParaRPr lang="fr-CA" dirty="0"/>
          </a:p>
          <a:p>
            <a:pPr lvl="2"/>
            <a:endParaRPr lang="fr-CA" dirty="0" smtClean="0"/>
          </a:p>
          <a:p>
            <a:pPr lvl="2"/>
            <a:endParaRPr lang="fr-CA" dirty="0" smtClean="0"/>
          </a:p>
          <a:p>
            <a:pPr lvl="2"/>
            <a:r>
              <a:rPr lang="fr-CA" dirty="0" smtClean="0"/>
              <a:t>Film 1 gagne!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Fenêtre déclinante</a:t>
            </a:r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6EF3C-0090-4DA6-A32C-ABDEB8517973}" type="slidenum">
              <a:rPr lang="en-CA" smtClean="0"/>
              <a:pPr/>
              <a:t>9</a:t>
            </a:fld>
            <a:endParaRPr lang="en-CA"/>
          </a:p>
        </p:txBody>
      </p:sp>
      <p:sp>
        <p:nvSpPr>
          <p:cNvPr id="5" name="Rectangle 4"/>
          <p:cNvSpPr/>
          <p:nvPr/>
        </p:nvSpPr>
        <p:spPr>
          <a:xfrm>
            <a:off x="2627784" y="5229200"/>
            <a:ext cx="4104456" cy="936104"/>
          </a:xfrm>
          <a:prstGeom prst="rect">
            <a:avLst/>
          </a:prstGeom>
          <a:solidFill>
            <a:srgbClr val="FFFF00">
              <a:alpha val="14902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4039851"/>
              </p:ext>
            </p:extLst>
          </p:nvPr>
        </p:nvGraphicFramePr>
        <p:xfrm>
          <a:off x="1043608" y="5301208"/>
          <a:ext cx="7746000" cy="741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62343"/>
                <a:gridCol w="611505"/>
                <a:gridCol w="635318"/>
                <a:gridCol w="619443"/>
                <a:gridCol w="562293"/>
                <a:gridCol w="469680"/>
                <a:gridCol w="469680"/>
                <a:gridCol w="469680"/>
                <a:gridCol w="469680"/>
                <a:gridCol w="469680"/>
                <a:gridCol w="469680"/>
                <a:gridCol w="1537018"/>
              </a:tblGrid>
              <a:tr h="370840">
                <a:tc>
                  <a:txBody>
                    <a:bodyPr/>
                    <a:lstStyle/>
                    <a:p>
                      <a:r>
                        <a:rPr lang="fr-CA" dirty="0" smtClean="0"/>
                        <a:t>Film 1: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532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460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215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96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4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0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0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0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0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…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Somme:  775</a:t>
                      </a:r>
                      <a:endParaRPr lang="fr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CA" dirty="0" smtClean="0"/>
                        <a:t>Film 2: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0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0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0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0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0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0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22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65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93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…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Somme: 180</a:t>
                      </a:r>
                      <a:endParaRPr lang="fr-CA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6965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30213</TotalTime>
  <Words>5491</Words>
  <Application>Microsoft Office PowerPoint</Application>
  <PresentationFormat>Affichage à l'écran (4:3)</PresentationFormat>
  <Paragraphs>1028</Paragraphs>
  <Slides>69</Slides>
  <Notes>3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69</vt:i4>
      </vt:variant>
    </vt:vector>
  </HeadingPairs>
  <TitlesOfParts>
    <vt:vector size="71" baseType="lpstr">
      <vt:lpstr>Urban</vt:lpstr>
      <vt:lpstr>Equation</vt:lpstr>
      <vt:lpstr>Traitement de flux de données</vt:lpstr>
      <vt:lpstr>Survol</vt:lpstr>
      <vt:lpstr>Introduction</vt:lpstr>
      <vt:lpstr>Introduction</vt:lpstr>
      <vt:lpstr>Types de requêtes</vt:lpstr>
      <vt:lpstr>Types de requêtes</vt:lpstr>
      <vt:lpstr>Types de requêtes</vt:lpstr>
      <vt:lpstr>Fenêtre glissante</vt:lpstr>
      <vt:lpstr>Fenêtre déclinante</vt:lpstr>
      <vt:lpstr>Fenêtre déclinante</vt:lpstr>
      <vt:lpstr>Fenêtre déclinante (exemple)</vt:lpstr>
      <vt:lpstr>Fenêtre point de repère</vt:lpstr>
      <vt:lpstr>Fenêtre sautante</vt:lpstr>
      <vt:lpstr>Fenêtre sautante</vt:lpstr>
      <vt:lpstr>Algorithme FREQUENT</vt:lpstr>
      <vt:lpstr>Algorithme FREQUENT (exemple)</vt:lpstr>
      <vt:lpstr>Algorithme FREQUENT</vt:lpstr>
      <vt:lpstr>Échantillonnage</vt:lpstr>
      <vt:lpstr>Échantillonnage (exemple)</vt:lpstr>
      <vt:lpstr>Échantillonnage</vt:lpstr>
      <vt:lpstr>Échantillonnage</vt:lpstr>
      <vt:lpstr>Échantillonnage</vt:lpstr>
      <vt:lpstr>Échantillonnage</vt:lpstr>
      <vt:lpstr>Filtrage</vt:lpstr>
      <vt:lpstr>Filtre de Bloom</vt:lpstr>
      <vt:lpstr>Filtre de Bloom</vt:lpstr>
      <vt:lpstr>Filtre de Bloom</vt:lpstr>
      <vt:lpstr>Filtre de Bloom</vt:lpstr>
      <vt:lpstr>Filtre de Bloom</vt:lpstr>
      <vt:lpstr>Filtre de Bloom (exemple)</vt:lpstr>
      <vt:lpstr>Filtre de Bloom (exemple)</vt:lpstr>
      <vt:lpstr>Compteurs</vt:lpstr>
      <vt:lpstr>Algorithme Flajolet-Martin</vt:lpstr>
      <vt:lpstr>Algorithme Flajolet-Martin</vt:lpstr>
      <vt:lpstr>Algorithme Flajolet-Martin</vt:lpstr>
      <vt:lpstr>Algorithme Flajolet-Martin</vt:lpstr>
      <vt:lpstr>Algorithme Flajolet-Martin</vt:lpstr>
      <vt:lpstr>Algorithme Flajolet-Martin</vt:lpstr>
      <vt:lpstr>Algorithme Flajolet-Martin</vt:lpstr>
      <vt:lpstr>Algorithme Flajolet-Martin</vt:lpstr>
      <vt:lpstr>Algorithme Flajolet-Martin</vt:lpstr>
      <vt:lpstr>Algorithme Flajolet-Martin</vt:lpstr>
      <vt:lpstr>Algorithme Flajolet-Martin</vt:lpstr>
      <vt:lpstr>Algorithme Flajolet-Martin</vt:lpstr>
      <vt:lpstr>Estimation des moments</vt:lpstr>
      <vt:lpstr>Estimation des moments (exemple)</vt:lpstr>
      <vt:lpstr>Estimation des moments</vt:lpstr>
      <vt:lpstr>Algorithme Alon-Matias-Szegedy</vt:lpstr>
      <vt:lpstr>Algorithme Alon-Matias-Szegedy</vt:lpstr>
      <vt:lpstr>Algorithme Alon-Matias-Szegedy</vt:lpstr>
      <vt:lpstr>Algorithme Alon-Matias-Szegedy (exemple)</vt:lpstr>
      <vt:lpstr>Algorithme Alon-Matias-Szegedy</vt:lpstr>
      <vt:lpstr>Algorithme Alon-Matias-Szegedy</vt:lpstr>
      <vt:lpstr>Compteurs</vt:lpstr>
      <vt:lpstr>Compteurs</vt:lpstr>
      <vt:lpstr>Compteurs</vt:lpstr>
      <vt:lpstr>Compteurs</vt:lpstr>
      <vt:lpstr>Compteurs</vt:lpstr>
      <vt:lpstr>Algorithme Datar-Gionis-Indyk-Motwani</vt:lpstr>
      <vt:lpstr>Algorithme Datar-Gionis-Indyk-Motwani</vt:lpstr>
      <vt:lpstr>Algorithme Datar-Gionis-Indyk-Motwani</vt:lpstr>
      <vt:lpstr>Algorithme Datar-Gionis-Indyk-Motwani</vt:lpstr>
      <vt:lpstr>Fenêtre déclinante</vt:lpstr>
      <vt:lpstr>Fenêtre déclinante</vt:lpstr>
      <vt:lpstr>Fenêtre déclinante</vt:lpstr>
      <vt:lpstr>Fenêtre déclinante</vt:lpstr>
      <vt:lpstr>Fenêtre déclinante</vt:lpstr>
      <vt:lpstr>Résumé</vt:lpstr>
      <vt:lpstr>Exercices</vt:lpstr>
    </vt:vector>
  </TitlesOfParts>
  <Company>Lakehead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Richy</dc:creator>
  <cp:lastModifiedBy>Richard Khoury</cp:lastModifiedBy>
  <cp:revision>700</cp:revision>
  <dcterms:created xsi:type="dcterms:W3CDTF">2011-08-19T18:47:10Z</dcterms:created>
  <dcterms:modified xsi:type="dcterms:W3CDTF">2017-04-11T13:45:03Z</dcterms:modified>
</cp:coreProperties>
</file>