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47"/>
  </p:notesMasterIdLst>
  <p:handoutMasterIdLst>
    <p:handoutMasterId r:id="rId48"/>
  </p:handoutMasterIdLst>
  <p:sldIdLst>
    <p:sldId id="256" r:id="rId2"/>
    <p:sldId id="444" r:id="rId3"/>
    <p:sldId id="445" r:id="rId4"/>
    <p:sldId id="446" r:id="rId5"/>
    <p:sldId id="448" r:id="rId6"/>
    <p:sldId id="450" r:id="rId7"/>
    <p:sldId id="360" r:id="rId8"/>
    <p:sldId id="457" r:id="rId9"/>
    <p:sldId id="452" r:id="rId10"/>
    <p:sldId id="453" r:id="rId11"/>
    <p:sldId id="454" r:id="rId12"/>
    <p:sldId id="484" r:id="rId13"/>
    <p:sldId id="459" r:id="rId14"/>
    <p:sldId id="490" r:id="rId15"/>
    <p:sldId id="460" r:id="rId16"/>
    <p:sldId id="462" r:id="rId17"/>
    <p:sldId id="461" r:id="rId18"/>
    <p:sldId id="463" r:id="rId19"/>
    <p:sldId id="464" r:id="rId20"/>
    <p:sldId id="465" r:id="rId21"/>
    <p:sldId id="466" r:id="rId22"/>
    <p:sldId id="467" r:id="rId23"/>
    <p:sldId id="469" r:id="rId24"/>
    <p:sldId id="470" r:id="rId25"/>
    <p:sldId id="471" r:id="rId26"/>
    <p:sldId id="473" r:id="rId27"/>
    <p:sldId id="485" r:id="rId28"/>
    <p:sldId id="474" r:id="rId29"/>
    <p:sldId id="475" r:id="rId30"/>
    <p:sldId id="476" r:id="rId31"/>
    <p:sldId id="496" r:id="rId32"/>
    <p:sldId id="498" r:id="rId33"/>
    <p:sldId id="477" r:id="rId34"/>
    <p:sldId id="486" r:id="rId35"/>
    <p:sldId id="487" r:id="rId36"/>
    <p:sldId id="488" r:id="rId37"/>
    <p:sldId id="489" r:id="rId38"/>
    <p:sldId id="492" r:id="rId39"/>
    <p:sldId id="491" r:id="rId40"/>
    <p:sldId id="478" r:id="rId41"/>
    <p:sldId id="479" r:id="rId42"/>
    <p:sldId id="481" r:id="rId43"/>
    <p:sldId id="482" r:id="rId44"/>
    <p:sldId id="483" r:id="rId45"/>
    <p:sldId id="356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00C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72" autoAdjust="0"/>
    <p:restoredTop sz="90286" autoAdjust="0"/>
  </p:normalViewPr>
  <p:slideViewPr>
    <p:cSldViewPr>
      <p:cViewPr varScale="1">
        <p:scale>
          <a:sx n="101" d="100"/>
          <a:sy n="101" d="100"/>
        </p:scale>
        <p:origin x="-186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0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3300" y="-11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8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7.wmf"/><Relationship Id="rId4" Type="http://schemas.openxmlformats.org/officeDocument/2006/relationships/image" Target="../media/image40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8AFC11-70EB-45CD-9FBA-85014EE5F577}" type="datetimeFigureOut">
              <a:rPr lang="en-CA" smtClean="0"/>
              <a:pPr/>
              <a:t>17/04/2017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1539B9-6B22-4AD7-A5C1-24D15F01BD92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21967811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0AFC11-5AD0-448B-A53C-A2B6D3D456C5}" type="datetimeFigureOut">
              <a:rPr lang="en-CA" smtClean="0"/>
              <a:pPr/>
              <a:t>17/04/2017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4AE0BD-B0BD-448C-82F1-A34ABFB8231E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3497188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C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196EF3C-0090-4DA6-A32C-ABDEB851797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0172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C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196EF3C-0090-4DA6-A32C-ABDEB8517973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196EF3C-0090-4DA6-A32C-ABDEB851797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C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196EF3C-0090-4DA6-A32C-ABDEB8517973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if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1.bin"/><Relationship Id="rId9" Type="http://schemas.openxmlformats.org/officeDocument/2006/relationships/oleObject" Target="../embeddings/oleObject16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tif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tif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tif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35.bin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tif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686800" cy="1470025"/>
          </a:xfrm>
        </p:spPr>
        <p:txBody>
          <a:bodyPr/>
          <a:lstStyle/>
          <a:p>
            <a:r>
              <a:rPr lang="fr-CA" dirty="0" smtClean="0"/>
              <a:t>Forage des liens web</a:t>
            </a:r>
            <a:endParaRPr lang="fr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/>
              <a:t>GLO-4027/ GLO-7027</a:t>
            </a:r>
          </a:p>
          <a:p>
            <a:r>
              <a:rPr lang="fr-FR" smtClean="0"/>
              <a:t>Traitement </a:t>
            </a:r>
            <a:r>
              <a:rPr lang="fr-FR" dirty="0"/>
              <a:t>des données massives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PageRank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Où est-ce que l’internaute commence?</a:t>
            </a:r>
          </a:p>
          <a:p>
            <a:pPr lvl="1"/>
            <a:r>
              <a:rPr lang="fr-CA" dirty="0" smtClean="0"/>
              <a:t>N’importe où! C’est aléatoire</a:t>
            </a:r>
          </a:p>
          <a:p>
            <a:pPr lvl="1"/>
            <a:r>
              <a:rPr lang="fr-CA" dirty="0" smtClean="0"/>
              <a:t>Probabilité égale pour chaque site</a:t>
            </a:r>
          </a:p>
          <a:p>
            <a:pPr lvl="1"/>
            <a:r>
              <a:rPr lang="fr-CA" dirty="0" smtClean="0"/>
              <a:t>Pour </a:t>
            </a:r>
            <a:r>
              <a:rPr lang="fr-CA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fr-CA" dirty="0" smtClean="0"/>
              <a:t> sites: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10</a:t>
            </a:fld>
            <a:endParaRPr lang="en-CA"/>
          </a:p>
        </p:txBody>
      </p:sp>
      <p:graphicFrame>
        <p:nvGraphicFramePr>
          <p:cNvPr id="102402" name="Object 2"/>
          <p:cNvGraphicFramePr>
            <a:graphicFrameLocks noChangeAspect="1"/>
          </p:cNvGraphicFramePr>
          <p:nvPr/>
        </p:nvGraphicFramePr>
        <p:xfrm>
          <a:off x="3632200" y="3860800"/>
          <a:ext cx="1625600" cy="2095500"/>
        </p:xfrm>
        <a:graphic>
          <a:graphicData uri="http://schemas.openxmlformats.org/presentationml/2006/ole">
            <p:oleObj spid="_x0000_s102427" name="Equation" r:id="rId3" imgW="711200" imgH="914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PageRank</a:t>
            </a:r>
            <a:r>
              <a:rPr lang="fr-CA" dirty="0" smtClean="0"/>
              <a:t> (exemple)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28800"/>
            <a:ext cx="9036496" cy="4945736"/>
          </a:xfrm>
        </p:spPr>
        <p:txBody>
          <a:bodyPr/>
          <a:lstStyle/>
          <a:p>
            <a:r>
              <a:rPr lang="fr-CA" dirty="0" smtClean="0"/>
              <a:t>Où se trouvera l’internaute après 0, 1, et 2 itérations?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11</a:t>
            </a:fld>
            <a:endParaRPr lang="en-CA"/>
          </a:p>
        </p:txBody>
      </p:sp>
      <p:grpSp>
        <p:nvGrpSpPr>
          <p:cNvPr id="5" name="Group 4"/>
          <p:cNvGrpSpPr/>
          <p:nvPr/>
        </p:nvGrpSpPr>
        <p:grpSpPr>
          <a:xfrm>
            <a:off x="683568" y="2276872"/>
            <a:ext cx="2376264" cy="2304256"/>
            <a:chOff x="935596" y="2564904"/>
            <a:chExt cx="2376264" cy="2304256"/>
          </a:xfrm>
        </p:grpSpPr>
        <p:grpSp>
          <p:nvGrpSpPr>
            <p:cNvPr id="6" name="Group 6"/>
            <p:cNvGrpSpPr/>
            <p:nvPr/>
          </p:nvGrpSpPr>
          <p:grpSpPr>
            <a:xfrm>
              <a:off x="935596" y="2564904"/>
              <a:ext cx="648072" cy="648072"/>
              <a:chOff x="899592" y="2636912"/>
              <a:chExt cx="648072" cy="648072"/>
            </a:xfrm>
          </p:grpSpPr>
          <p:sp>
            <p:nvSpPr>
              <p:cNvPr id="24" name="Oval 4"/>
              <p:cNvSpPr/>
              <p:nvPr/>
            </p:nvSpPr>
            <p:spPr>
              <a:xfrm>
                <a:off x="899592" y="2636912"/>
                <a:ext cx="648072" cy="648072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25" name="TextBox 5"/>
              <p:cNvSpPr txBox="1"/>
              <p:nvPr/>
            </p:nvSpPr>
            <p:spPr>
              <a:xfrm>
                <a:off x="899592" y="2708920"/>
                <a:ext cx="64807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CA" sz="2800" dirty="0" smtClean="0">
                    <a:latin typeface="Arial" pitchFamily="34" charset="0"/>
                    <a:cs typeface="Arial" pitchFamily="34" charset="0"/>
                  </a:rPr>
                  <a:t>A</a:t>
                </a:r>
                <a:endParaRPr lang="en-CA" sz="28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7" name="Group 7"/>
            <p:cNvGrpSpPr/>
            <p:nvPr/>
          </p:nvGrpSpPr>
          <p:grpSpPr>
            <a:xfrm>
              <a:off x="2663788" y="2564904"/>
              <a:ext cx="648072" cy="648072"/>
              <a:chOff x="899592" y="2636912"/>
              <a:chExt cx="648072" cy="648072"/>
            </a:xfrm>
          </p:grpSpPr>
          <p:sp>
            <p:nvSpPr>
              <p:cNvPr id="22" name="Oval 21"/>
              <p:cNvSpPr/>
              <p:nvPr/>
            </p:nvSpPr>
            <p:spPr>
              <a:xfrm>
                <a:off x="899592" y="2636912"/>
                <a:ext cx="648072" cy="648072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899592" y="2708920"/>
                <a:ext cx="64807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CA" sz="2800" dirty="0" smtClean="0">
                    <a:latin typeface="Arial" pitchFamily="34" charset="0"/>
                    <a:cs typeface="Arial" pitchFamily="34" charset="0"/>
                  </a:rPr>
                  <a:t>B</a:t>
                </a:r>
                <a:endParaRPr lang="en-CA" sz="28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8" name="Group 10"/>
            <p:cNvGrpSpPr/>
            <p:nvPr/>
          </p:nvGrpSpPr>
          <p:grpSpPr>
            <a:xfrm>
              <a:off x="2663788" y="4149080"/>
              <a:ext cx="648072" cy="648072"/>
              <a:chOff x="899592" y="2636912"/>
              <a:chExt cx="648072" cy="648072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899592" y="2636912"/>
                <a:ext cx="648072" cy="648072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899592" y="2708920"/>
                <a:ext cx="64807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CA" sz="2800" dirty="0" smtClean="0">
                    <a:latin typeface="Arial" pitchFamily="34" charset="0"/>
                    <a:cs typeface="Arial" pitchFamily="34" charset="0"/>
                  </a:rPr>
                  <a:t>D</a:t>
                </a:r>
                <a:endParaRPr lang="en-CA" sz="28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9" name="Group 13"/>
            <p:cNvGrpSpPr/>
            <p:nvPr/>
          </p:nvGrpSpPr>
          <p:grpSpPr>
            <a:xfrm>
              <a:off x="935596" y="4221088"/>
              <a:ext cx="648072" cy="648072"/>
              <a:chOff x="899592" y="2636912"/>
              <a:chExt cx="648072" cy="648072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899592" y="2636912"/>
                <a:ext cx="648072" cy="648072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899592" y="2708920"/>
                <a:ext cx="64807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CA" sz="2800" dirty="0" smtClean="0">
                    <a:latin typeface="Arial" pitchFamily="34" charset="0"/>
                    <a:cs typeface="Arial" pitchFamily="34" charset="0"/>
                  </a:rPr>
                  <a:t>C</a:t>
                </a:r>
                <a:endParaRPr lang="en-CA" sz="28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10" name="Straight Arrow Connector 9"/>
            <p:cNvCxnSpPr>
              <a:endCxn id="23" idx="1"/>
            </p:cNvCxnSpPr>
            <p:nvPr/>
          </p:nvCxnSpPr>
          <p:spPr>
            <a:xfrm>
              <a:off x="1583668" y="2888940"/>
              <a:ext cx="1080120" cy="958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endCxn id="21" idx="1"/>
            </p:cNvCxnSpPr>
            <p:nvPr/>
          </p:nvCxnSpPr>
          <p:spPr>
            <a:xfrm>
              <a:off x="1583668" y="2898522"/>
              <a:ext cx="1080120" cy="158417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endCxn id="18" idx="0"/>
            </p:cNvCxnSpPr>
            <p:nvPr/>
          </p:nvCxnSpPr>
          <p:spPr>
            <a:xfrm>
              <a:off x="1259632" y="3212976"/>
              <a:ext cx="0" cy="100811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20" idx="0"/>
              <a:endCxn id="22" idx="4"/>
            </p:cNvCxnSpPr>
            <p:nvPr/>
          </p:nvCxnSpPr>
          <p:spPr>
            <a:xfrm flipV="1">
              <a:off x="2987824" y="3212976"/>
              <a:ext cx="0" cy="93610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20" idx="4"/>
              <a:endCxn id="18" idx="5"/>
            </p:cNvCxnSpPr>
            <p:nvPr/>
          </p:nvCxnSpPr>
          <p:spPr>
            <a:xfrm flipH="1" flipV="1">
              <a:off x="1488760" y="4774252"/>
              <a:ext cx="1499064" cy="229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23" idx="3"/>
              <a:endCxn id="20" idx="7"/>
            </p:cNvCxnSpPr>
            <p:nvPr/>
          </p:nvCxnSpPr>
          <p:spPr>
            <a:xfrm flipH="1">
              <a:off x="3216952" y="2898522"/>
              <a:ext cx="94908" cy="134546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22" idx="0"/>
            </p:cNvCxnSpPr>
            <p:nvPr/>
          </p:nvCxnSpPr>
          <p:spPr>
            <a:xfrm flipH="1">
              <a:off x="1259632" y="2564904"/>
              <a:ext cx="172819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9" idx="1"/>
            </p:cNvCxnSpPr>
            <p:nvPr/>
          </p:nvCxnSpPr>
          <p:spPr>
            <a:xfrm flipV="1">
              <a:off x="935596" y="2898522"/>
              <a:ext cx="0" cy="165618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aphicFrame>
        <p:nvGraphicFramePr>
          <p:cNvPr id="26" name="Object 4"/>
          <p:cNvGraphicFramePr>
            <a:graphicFrameLocks noChangeAspect="1"/>
          </p:cNvGraphicFramePr>
          <p:nvPr/>
        </p:nvGraphicFramePr>
        <p:xfrm>
          <a:off x="467544" y="4797152"/>
          <a:ext cx="2823892" cy="1916832"/>
        </p:xfrm>
        <a:graphic>
          <a:graphicData uri="http://schemas.openxmlformats.org/presentationml/2006/ole">
            <p:oleObj spid="_x0000_s103533" name="Equation" r:id="rId3" imgW="1346200" imgH="914400" progId="Equation.DSMT4">
              <p:embed/>
            </p:oleObj>
          </a:graphicData>
        </a:graphic>
      </p:graphicFrame>
      <p:graphicFrame>
        <p:nvGraphicFramePr>
          <p:cNvPr id="1034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327177651"/>
              </p:ext>
            </p:extLst>
          </p:nvPr>
        </p:nvGraphicFramePr>
        <p:xfrm>
          <a:off x="4067944" y="2132856"/>
          <a:ext cx="4546600" cy="635000"/>
        </p:xfrm>
        <a:graphic>
          <a:graphicData uri="http://schemas.openxmlformats.org/presentationml/2006/ole">
            <p:oleObj spid="_x0000_s103534" name="Equation" r:id="rId4" imgW="1981200" imgH="279400" progId="Equation.DSMT4">
              <p:embed/>
            </p:oleObj>
          </a:graphicData>
        </a:graphic>
      </p:graphicFrame>
      <p:graphicFrame>
        <p:nvGraphicFramePr>
          <p:cNvPr id="10342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859635243"/>
              </p:ext>
            </p:extLst>
          </p:nvPr>
        </p:nvGraphicFramePr>
        <p:xfrm>
          <a:off x="3598664" y="2872100"/>
          <a:ext cx="5511800" cy="1905000"/>
        </p:xfrm>
        <a:graphic>
          <a:graphicData uri="http://schemas.openxmlformats.org/presentationml/2006/ole">
            <p:oleObj spid="_x0000_s103535" name="Equation" r:id="rId5" imgW="2628900" imgH="914400" progId="Equation.DSMT4">
              <p:embed/>
            </p:oleObj>
          </a:graphicData>
        </a:graphic>
      </p:graphicFrame>
      <p:graphicFrame>
        <p:nvGraphicFramePr>
          <p:cNvPr id="10342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142617848"/>
              </p:ext>
            </p:extLst>
          </p:nvPr>
        </p:nvGraphicFramePr>
        <p:xfrm>
          <a:off x="3635896" y="5029200"/>
          <a:ext cx="5508104" cy="1755279"/>
        </p:xfrm>
        <a:graphic>
          <a:graphicData uri="http://schemas.openxmlformats.org/presentationml/2006/ole">
            <p:oleObj spid="_x0000_s103536" name="Equation" r:id="rId6" imgW="2806700" imgH="914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2564904"/>
            <a:ext cx="5334000" cy="4000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PageRank (exemple)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Convergence de l’exemple sur 50 itérations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12</a:t>
            </a:fld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4448769" y="456515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>
                <a:solidFill>
                  <a:srgbClr val="FF0000"/>
                </a:solidFill>
              </a:rPr>
              <a:t>Page A</a:t>
            </a:r>
            <a:endParaRPr lang="fr-CA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32720" y="544522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>
                <a:solidFill>
                  <a:srgbClr val="1B00C0"/>
                </a:solidFill>
              </a:rPr>
              <a:t>Pages B, C, ou D</a:t>
            </a:r>
            <a:endParaRPr lang="fr-CA" dirty="0">
              <a:solidFill>
                <a:srgbClr val="1B0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6297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Problèmes sur le réseau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Ne pas atteindre les SFC</a:t>
            </a:r>
          </a:p>
          <a:p>
            <a:r>
              <a:rPr lang="fr-CA" dirty="0" smtClean="0"/>
              <a:t>Culs-de-sac (pages sans liens)</a:t>
            </a:r>
          </a:p>
          <a:p>
            <a:r>
              <a:rPr lang="fr-CA" dirty="0" smtClean="0"/>
              <a:t>Pièges dans la toile (pages qui liens à eux-mêmes)</a:t>
            </a:r>
          </a:p>
          <a:p>
            <a:r>
              <a:rPr lang="fr-CA" dirty="0" smtClean="0"/>
              <a:t>Spam de liens (faux liens entrants)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13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1" name="Straight Arrow Connector 110"/>
          <p:cNvCxnSpPr>
            <a:stCxn id="12" idx="4"/>
            <a:endCxn id="7" idx="4"/>
          </p:cNvCxnSpPr>
          <p:nvPr/>
        </p:nvCxnSpPr>
        <p:spPr>
          <a:xfrm flipH="1">
            <a:off x="6388968" y="3561773"/>
            <a:ext cx="978024" cy="558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Ne pas atteindre les SFC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5" y="1700808"/>
            <a:ext cx="4824537" cy="5157192"/>
          </a:xfrm>
        </p:spPr>
        <p:txBody>
          <a:bodyPr>
            <a:normAutofit fontScale="92500" lnSpcReduction="20000"/>
          </a:bodyPr>
          <a:lstStyle/>
          <a:p>
            <a:r>
              <a:rPr lang="fr-CA" dirty="0" smtClean="0"/>
              <a:t>Problème #1: Tous les sites ne peuvent pas atteindre les SFC</a:t>
            </a:r>
          </a:p>
          <a:p>
            <a:pPr lvl="1"/>
            <a:r>
              <a:rPr lang="fr-CA" dirty="0" smtClean="0"/>
              <a:t>Les attaches </a:t>
            </a:r>
            <a:r>
              <a:rPr lang="fr-CA" dirty="0"/>
              <a:t>entrantes </a:t>
            </a:r>
            <a:r>
              <a:rPr lang="fr-CA" dirty="0" smtClean="0"/>
              <a:t>et sortantes, les composantes sortantes, les tubes, et les composantes </a:t>
            </a:r>
            <a:r>
              <a:rPr lang="fr-CA" dirty="0"/>
              <a:t>isolées</a:t>
            </a:r>
          </a:p>
          <a:p>
            <a:pPr lvl="1"/>
            <a:r>
              <a:rPr lang="fr-CA" dirty="0" smtClean="0"/>
              <a:t>Mais c’est seulement 16% des sites</a:t>
            </a:r>
          </a:p>
          <a:p>
            <a:r>
              <a:rPr lang="fr-CA" dirty="0" smtClean="0"/>
              <a:t>Problème #2: Des liens des composantes entrantes ne mènent pas au SFC</a:t>
            </a:r>
          </a:p>
          <a:p>
            <a:pPr lvl="1"/>
            <a:r>
              <a:rPr lang="fr-CA" dirty="0" smtClean="0"/>
              <a:t>Mènent aux attachent sortantes et aux tubes</a:t>
            </a:r>
          </a:p>
          <a:p>
            <a:pPr lvl="1"/>
            <a:r>
              <a:rPr lang="fr-CA" dirty="0" smtClean="0"/>
              <a:t>Mais c’est une minorité des liens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14</a:t>
            </a:fld>
            <a:endParaRPr lang="en-CA"/>
          </a:p>
        </p:txBody>
      </p:sp>
      <p:sp>
        <p:nvSpPr>
          <p:cNvPr id="5" name="Oval 4"/>
          <p:cNvSpPr/>
          <p:nvPr/>
        </p:nvSpPr>
        <p:spPr>
          <a:xfrm>
            <a:off x="5652120" y="2916255"/>
            <a:ext cx="144016" cy="14401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Oval 5"/>
          <p:cNvSpPr/>
          <p:nvPr/>
        </p:nvSpPr>
        <p:spPr>
          <a:xfrm>
            <a:off x="6879115" y="314096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Oval 6"/>
          <p:cNvSpPr/>
          <p:nvPr/>
        </p:nvSpPr>
        <p:spPr>
          <a:xfrm>
            <a:off x="6316960" y="3473645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Oval 7"/>
          <p:cNvSpPr/>
          <p:nvPr/>
        </p:nvSpPr>
        <p:spPr>
          <a:xfrm>
            <a:off x="6697237" y="345415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Oval 8"/>
          <p:cNvSpPr/>
          <p:nvPr/>
        </p:nvSpPr>
        <p:spPr>
          <a:xfrm>
            <a:off x="6460976" y="3865925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Oval 9"/>
          <p:cNvSpPr/>
          <p:nvPr/>
        </p:nvSpPr>
        <p:spPr>
          <a:xfrm>
            <a:off x="7038357" y="3617661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Oval 10"/>
          <p:cNvSpPr/>
          <p:nvPr/>
        </p:nvSpPr>
        <p:spPr>
          <a:xfrm>
            <a:off x="8249591" y="4656584"/>
            <a:ext cx="144016" cy="144016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Oval 11"/>
          <p:cNvSpPr/>
          <p:nvPr/>
        </p:nvSpPr>
        <p:spPr>
          <a:xfrm>
            <a:off x="7294984" y="3417757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Oval 12"/>
          <p:cNvSpPr/>
          <p:nvPr/>
        </p:nvSpPr>
        <p:spPr>
          <a:xfrm>
            <a:off x="5004048" y="2564904"/>
            <a:ext cx="144016" cy="14401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Oval 13"/>
          <p:cNvSpPr/>
          <p:nvPr/>
        </p:nvSpPr>
        <p:spPr>
          <a:xfrm>
            <a:off x="8664089" y="2628223"/>
            <a:ext cx="144016" cy="144016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5" name="Oval 14"/>
          <p:cNvSpPr/>
          <p:nvPr/>
        </p:nvSpPr>
        <p:spPr>
          <a:xfrm>
            <a:off x="5117215" y="3345749"/>
            <a:ext cx="144016" cy="14401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6" name="Oval 15"/>
          <p:cNvSpPr/>
          <p:nvPr/>
        </p:nvSpPr>
        <p:spPr>
          <a:xfrm>
            <a:off x="5652120" y="3761677"/>
            <a:ext cx="144016" cy="14401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7" name="Oval 16"/>
          <p:cNvSpPr/>
          <p:nvPr/>
        </p:nvSpPr>
        <p:spPr>
          <a:xfrm>
            <a:off x="7891628" y="3368958"/>
            <a:ext cx="144016" cy="144016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8" name="Oval 17"/>
          <p:cNvSpPr/>
          <p:nvPr/>
        </p:nvSpPr>
        <p:spPr>
          <a:xfrm>
            <a:off x="7788771" y="3975318"/>
            <a:ext cx="144016" cy="144016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9" name="Oval 18"/>
          <p:cNvSpPr/>
          <p:nvPr/>
        </p:nvSpPr>
        <p:spPr>
          <a:xfrm>
            <a:off x="8393607" y="3865925"/>
            <a:ext cx="144016" cy="144016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0" name="Oval 19"/>
          <p:cNvSpPr/>
          <p:nvPr/>
        </p:nvSpPr>
        <p:spPr>
          <a:xfrm>
            <a:off x="8661594" y="4437112"/>
            <a:ext cx="144016" cy="144016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1" name="Oval 20"/>
          <p:cNvSpPr/>
          <p:nvPr/>
        </p:nvSpPr>
        <p:spPr>
          <a:xfrm>
            <a:off x="8594576" y="3311737"/>
            <a:ext cx="144016" cy="144016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2" name="Oval 21"/>
          <p:cNvSpPr/>
          <p:nvPr/>
        </p:nvSpPr>
        <p:spPr>
          <a:xfrm>
            <a:off x="5166834" y="3958074"/>
            <a:ext cx="144016" cy="14401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3" name="Oval 22"/>
          <p:cNvSpPr/>
          <p:nvPr/>
        </p:nvSpPr>
        <p:spPr>
          <a:xfrm>
            <a:off x="6084168" y="4153957"/>
            <a:ext cx="144016" cy="14401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4" name="Oval 23"/>
          <p:cNvSpPr/>
          <p:nvPr/>
        </p:nvSpPr>
        <p:spPr>
          <a:xfrm>
            <a:off x="4973199" y="4869160"/>
            <a:ext cx="144016" cy="14401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5" name="Oval 24"/>
          <p:cNvSpPr/>
          <p:nvPr/>
        </p:nvSpPr>
        <p:spPr>
          <a:xfrm>
            <a:off x="5436096" y="4656584"/>
            <a:ext cx="144016" cy="14401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6" name="Oval 25"/>
          <p:cNvSpPr/>
          <p:nvPr/>
        </p:nvSpPr>
        <p:spPr>
          <a:xfrm>
            <a:off x="7919584" y="6505241"/>
            <a:ext cx="144016" cy="144016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7" name="Oval 26"/>
          <p:cNvSpPr/>
          <p:nvPr/>
        </p:nvSpPr>
        <p:spPr>
          <a:xfrm>
            <a:off x="8249591" y="5661248"/>
            <a:ext cx="144016" cy="144016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8" name="Oval 27"/>
          <p:cNvSpPr/>
          <p:nvPr/>
        </p:nvSpPr>
        <p:spPr>
          <a:xfrm>
            <a:off x="8249591" y="2132856"/>
            <a:ext cx="144016" cy="144016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9" name="Oval 28"/>
          <p:cNvSpPr/>
          <p:nvPr/>
        </p:nvSpPr>
        <p:spPr>
          <a:xfrm>
            <a:off x="5310850" y="1628800"/>
            <a:ext cx="144016" cy="144016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0" name="Oval 29"/>
          <p:cNvSpPr/>
          <p:nvPr/>
        </p:nvSpPr>
        <p:spPr>
          <a:xfrm>
            <a:off x="8105575" y="1412776"/>
            <a:ext cx="144016" cy="144016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1" name="Oval 30"/>
          <p:cNvSpPr/>
          <p:nvPr/>
        </p:nvSpPr>
        <p:spPr>
          <a:xfrm>
            <a:off x="8661594" y="5013176"/>
            <a:ext cx="144016" cy="144016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2" name="Oval 31"/>
          <p:cNvSpPr/>
          <p:nvPr/>
        </p:nvSpPr>
        <p:spPr>
          <a:xfrm>
            <a:off x="5364088" y="5548653"/>
            <a:ext cx="144016" cy="144016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3" name="Oval 32"/>
          <p:cNvSpPr/>
          <p:nvPr/>
        </p:nvSpPr>
        <p:spPr>
          <a:xfrm>
            <a:off x="6012160" y="5157192"/>
            <a:ext cx="144016" cy="144016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4" name="Oval 33"/>
          <p:cNvSpPr/>
          <p:nvPr/>
        </p:nvSpPr>
        <p:spPr>
          <a:xfrm>
            <a:off x="7898470" y="6285999"/>
            <a:ext cx="144016" cy="144016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5" name="Oval 34"/>
          <p:cNvSpPr/>
          <p:nvPr/>
        </p:nvSpPr>
        <p:spPr>
          <a:xfrm>
            <a:off x="6407985" y="6213991"/>
            <a:ext cx="144016" cy="144016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6" name="Oval 35"/>
          <p:cNvSpPr/>
          <p:nvPr/>
        </p:nvSpPr>
        <p:spPr>
          <a:xfrm>
            <a:off x="8031949" y="5013176"/>
            <a:ext cx="144016" cy="144016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7" name="Oval 36"/>
          <p:cNvSpPr/>
          <p:nvPr/>
        </p:nvSpPr>
        <p:spPr>
          <a:xfrm>
            <a:off x="6463321" y="6570182"/>
            <a:ext cx="144016" cy="144016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8" name="Oval 37"/>
          <p:cNvSpPr/>
          <p:nvPr/>
        </p:nvSpPr>
        <p:spPr>
          <a:xfrm>
            <a:off x="8685033" y="5620661"/>
            <a:ext cx="144016" cy="144016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9" name="Oval 38"/>
          <p:cNvSpPr/>
          <p:nvPr/>
        </p:nvSpPr>
        <p:spPr>
          <a:xfrm>
            <a:off x="6156176" y="3140968"/>
            <a:ext cx="144016" cy="14401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0" name="Oval 39"/>
          <p:cNvSpPr/>
          <p:nvPr/>
        </p:nvSpPr>
        <p:spPr>
          <a:xfrm>
            <a:off x="5724128" y="1988840"/>
            <a:ext cx="144016" cy="144016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1" name="Oval 40"/>
          <p:cNvSpPr/>
          <p:nvPr/>
        </p:nvSpPr>
        <p:spPr>
          <a:xfrm>
            <a:off x="6228184" y="1489795"/>
            <a:ext cx="144016" cy="144016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2" name="Oval 41"/>
          <p:cNvSpPr/>
          <p:nvPr/>
        </p:nvSpPr>
        <p:spPr>
          <a:xfrm>
            <a:off x="6119953" y="6141983"/>
            <a:ext cx="144016" cy="144016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3" name="Oval 42"/>
          <p:cNvSpPr/>
          <p:nvPr/>
        </p:nvSpPr>
        <p:spPr>
          <a:xfrm>
            <a:off x="5831921" y="6442420"/>
            <a:ext cx="144016" cy="144016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4" name="Oval 43"/>
          <p:cNvSpPr/>
          <p:nvPr/>
        </p:nvSpPr>
        <p:spPr>
          <a:xfrm>
            <a:off x="8252889" y="6361225"/>
            <a:ext cx="144016" cy="144016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5" name="Oval 44"/>
          <p:cNvSpPr/>
          <p:nvPr/>
        </p:nvSpPr>
        <p:spPr>
          <a:xfrm>
            <a:off x="7023131" y="397531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6" name="Oval 45"/>
          <p:cNvSpPr/>
          <p:nvPr/>
        </p:nvSpPr>
        <p:spPr>
          <a:xfrm>
            <a:off x="5652120" y="5162680"/>
            <a:ext cx="144016" cy="144016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8" name="Oval 47"/>
          <p:cNvSpPr/>
          <p:nvPr/>
        </p:nvSpPr>
        <p:spPr>
          <a:xfrm>
            <a:off x="8066898" y="3004078"/>
            <a:ext cx="144016" cy="144016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50" name="Straight Arrow Connector 49"/>
          <p:cNvCxnSpPr>
            <a:stCxn id="13" idx="5"/>
            <a:endCxn id="7" idx="1"/>
          </p:cNvCxnSpPr>
          <p:nvPr/>
        </p:nvCxnSpPr>
        <p:spPr>
          <a:xfrm>
            <a:off x="5126973" y="2687829"/>
            <a:ext cx="1211078" cy="8069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5" idx="6"/>
            <a:endCxn id="6" idx="1"/>
          </p:cNvCxnSpPr>
          <p:nvPr/>
        </p:nvCxnSpPr>
        <p:spPr>
          <a:xfrm>
            <a:off x="5796136" y="2988263"/>
            <a:ext cx="1104070" cy="1737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15" idx="6"/>
            <a:endCxn id="7" idx="2"/>
          </p:cNvCxnSpPr>
          <p:nvPr/>
        </p:nvCxnSpPr>
        <p:spPr>
          <a:xfrm>
            <a:off x="5261231" y="3417757"/>
            <a:ext cx="1055729" cy="1278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16" idx="7"/>
            <a:endCxn id="8" idx="3"/>
          </p:cNvCxnSpPr>
          <p:nvPr/>
        </p:nvCxnSpPr>
        <p:spPr>
          <a:xfrm flipV="1">
            <a:off x="5775045" y="3577077"/>
            <a:ext cx="943283" cy="2056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22" idx="6"/>
            <a:endCxn id="9" idx="2"/>
          </p:cNvCxnSpPr>
          <p:nvPr/>
        </p:nvCxnSpPr>
        <p:spPr>
          <a:xfrm flipV="1">
            <a:off x="5310850" y="3937933"/>
            <a:ext cx="1150126" cy="921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23" idx="7"/>
            <a:endCxn id="45" idx="2"/>
          </p:cNvCxnSpPr>
          <p:nvPr/>
        </p:nvCxnSpPr>
        <p:spPr>
          <a:xfrm flipV="1">
            <a:off x="6207093" y="4047326"/>
            <a:ext cx="816038" cy="1277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25" idx="7"/>
            <a:endCxn id="10" idx="2"/>
          </p:cNvCxnSpPr>
          <p:nvPr/>
        </p:nvCxnSpPr>
        <p:spPr>
          <a:xfrm flipV="1">
            <a:off x="5559021" y="3689669"/>
            <a:ext cx="1479336" cy="9880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24" idx="6"/>
            <a:endCxn id="12" idx="3"/>
          </p:cNvCxnSpPr>
          <p:nvPr/>
        </p:nvCxnSpPr>
        <p:spPr>
          <a:xfrm flipV="1">
            <a:off x="5117215" y="3540682"/>
            <a:ext cx="2198860" cy="14004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5" idx="6"/>
            <a:endCxn id="6" idx="2"/>
          </p:cNvCxnSpPr>
          <p:nvPr/>
        </p:nvCxnSpPr>
        <p:spPr>
          <a:xfrm>
            <a:off x="5796136" y="2988263"/>
            <a:ext cx="1082979" cy="2247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39" idx="5"/>
            <a:endCxn id="8" idx="1"/>
          </p:cNvCxnSpPr>
          <p:nvPr/>
        </p:nvCxnSpPr>
        <p:spPr>
          <a:xfrm>
            <a:off x="6279101" y="3263893"/>
            <a:ext cx="439227" cy="2113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13" idx="5"/>
            <a:endCxn id="6" idx="1"/>
          </p:cNvCxnSpPr>
          <p:nvPr/>
        </p:nvCxnSpPr>
        <p:spPr>
          <a:xfrm>
            <a:off x="5126973" y="2687829"/>
            <a:ext cx="1773233" cy="4742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16" idx="6"/>
            <a:endCxn id="10" idx="2"/>
          </p:cNvCxnSpPr>
          <p:nvPr/>
        </p:nvCxnSpPr>
        <p:spPr>
          <a:xfrm flipV="1">
            <a:off x="5796136" y="3689669"/>
            <a:ext cx="1242221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39" idx="6"/>
            <a:endCxn id="12" idx="2"/>
          </p:cNvCxnSpPr>
          <p:nvPr/>
        </p:nvCxnSpPr>
        <p:spPr>
          <a:xfrm>
            <a:off x="6300192" y="3212976"/>
            <a:ext cx="994792" cy="2767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12" idx="6"/>
            <a:endCxn id="17" idx="2"/>
          </p:cNvCxnSpPr>
          <p:nvPr/>
        </p:nvCxnSpPr>
        <p:spPr>
          <a:xfrm flipV="1">
            <a:off x="7439000" y="3440966"/>
            <a:ext cx="452628" cy="487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stCxn id="6" idx="6"/>
            <a:endCxn id="48" idx="2"/>
          </p:cNvCxnSpPr>
          <p:nvPr/>
        </p:nvCxnSpPr>
        <p:spPr>
          <a:xfrm flipV="1">
            <a:off x="7023131" y="3076086"/>
            <a:ext cx="1043767" cy="1368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45" idx="6"/>
            <a:endCxn id="11" idx="2"/>
          </p:cNvCxnSpPr>
          <p:nvPr/>
        </p:nvCxnSpPr>
        <p:spPr>
          <a:xfrm>
            <a:off x="7167147" y="4047326"/>
            <a:ext cx="1082444" cy="6812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9" idx="6"/>
            <a:endCxn id="19" idx="2"/>
          </p:cNvCxnSpPr>
          <p:nvPr/>
        </p:nvCxnSpPr>
        <p:spPr>
          <a:xfrm>
            <a:off x="6604992" y="3937933"/>
            <a:ext cx="178861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7" idx="6"/>
            <a:endCxn id="21" idx="3"/>
          </p:cNvCxnSpPr>
          <p:nvPr/>
        </p:nvCxnSpPr>
        <p:spPr>
          <a:xfrm flipV="1">
            <a:off x="6460976" y="3434662"/>
            <a:ext cx="2154691" cy="1109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12" idx="7"/>
            <a:endCxn id="14" idx="3"/>
          </p:cNvCxnSpPr>
          <p:nvPr/>
        </p:nvCxnSpPr>
        <p:spPr>
          <a:xfrm flipV="1">
            <a:off x="7417909" y="2751148"/>
            <a:ext cx="1267271" cy="687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stCxn id="6" idx="6"/>
            <a:endCxn id="19" idx="1"/>
          </p:cNvCxnSpPr>
          <p:nvPr/>
        </p:nvCxnSpPr>
        <p:spPr>
          <a:xfrm>
            <a:off x="7023131" y="3212976"/>
            <a:ext cx="1391567" cy="674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10" idx="5"/>
            <a:endCxn id="20" idx="2"/>
          </p:cNvCxnSpPr>
          <p:nvPr/>
        </p:nvCxnSpPr>
        <p:spPr>
          <a:xfrm>
            <a:off x="7161282" y="3740586"/>
            <a:ext cx="1500312" cy="7685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45" idx="7"/>
            <a:endCxn id="20" idx="3"/>
          </p:cNvCxnSpPr>
          <p:nvPr/>
        </p:nvCxnSpPr>
        <p:spPr>
          <a:xfrm>
            <a:off x="7146056" y="3996409"/>
            <a:ext cx="1536629" cy="563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9" idx="6"/>
            <a:endCxn id="31" idx="2"/>
          </p:cNvCxnSpPr>
          <p:nvPr/>
        </p:nvCxnSpPr>
        <p:spPr>
          <a:xfrm>
            <a:off x="6604992" y="3937933"/>
            <a:ext cx="2056602" cy="11472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7" idx="6"/>
            <a:endCxn id="6" idx="3"/>
          </p:cNvCxnSpPr>
          <p:nvPr/>
        </p:nvCxnSpPr>
        <p:spPr>
          <a:xfrm flipV="1">
            <a:off x="6460976" y="3263893"/>
            <a:ext cx="439230" cy="281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9" idx="6"/>
            <a:endCxn id="8" idx="3"/>
          </p:cNvCxnSpPr>
          <p:nvPr/>
        </p:nvCxnSpPr>
        <p:spPr>
          <a:xfrm flipV="1">
            <a:off x="6604992" y="3577077"/>
            <a:ext cx="113336" cy="3608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stCxn id="7" idx="7"/>
            <a:endCxn id="12" idx="1"/>
          </p:cNvCxnSpPr>
          <p:nvPr/>
        </p:nvCxnSpPr>
        <p:spPr>
          <a:xfrm flipV="1">
            <a:off x="6439885" y="3438848"/>
            <a:ext cx="876190" cy="558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>
            <a:stCxn id="6" idx="6"/>
            <a:endCxn id="10" idx="7"/>
          </p:cNvCxnSpPr>
          <p:nvPr/>
        </p:nvCxnSpPr>
        <p:spPr>
          <a:xfrm>
            <a:off x="7023131" y="3212976"/>
            <a:ext cx="138151" cy="4257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stCxn id="45" idx="1"/>
            <a:endCxn id="12" idx="4"/>
          </p:cNvCxnSpPr>
          <p:nvPr/>
        </p:nvCxnSpPr>
        <p:spPr>
          <a:xfrm flipV="1">
            <a:off x="7044222" y="3561773"/>
            <a:ext cx="322770" cy="4346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>
            <a:stCxn id="8" idx="6"/>
            <a:endCxn id="10" idx="1"/>
          </p:cNvCxnSpPr>
          <p:nvPr/>
        </p:nvCxnSpPr>
        <p:spPr>
          <a:xfrm>
            <a:off x="6841253" y="3526160"/>
            <a:ext cx="218195" cy="1125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>
            <a:stCxn id="45" idx="2"/>
            <a:endCxn id="8" idx="4"/>
          </p:cNvCxnSpPr>
          <p:nvPr/>
        </p:nvCxnSpPr>
        <p:spPr>
          <a:xfrm flipH="1" flipV="1">
            <a:off x="6769245" y="3598168"/>
            <a:ext cx="253886" cy="4491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stCxn id="13" idx="7"/>
            <a:endCxn id="29" idx="3"/>
          </p:cNvCxnSpPr>
          <p:nvPr/>
        </p:nvCxnSpPr>
        <p:spPr>
          <a:xfrm flipV="1">
            <a:off x="5126973" y="1751725"/>
            <a:ext cx="204968" cy="8342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>
            <a:stCxn id="5" idx="1"/>
            <a:endCxn id="29" idx="4"/>
          </p:cNvCxnSpPr>
          <p:nvPr/>
        </p:nvCxnSpPr>
        <p:spPr>
          <a:xfrm flipH="1" flipV="1">
            <a:off x="5382858" y="1772816"/>
            <a:ext cx="290353" cy="11645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>
            <a:stCxn id="39" idx="7"/>
            <a:endCxn id="40" idx="4"/>
          </p:cNvCxnSpPr>
          <p:nvPr/>
        </p:nvCxnSpPr>
        <p:spPr>
          <a:xfrm flipH="1" flipV="1">
            <a:off x="5796136" y="2132856"/>
            <a:ext cx="482965" cy="10292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>
            <a:stCxn id="5" idx="1"/>
            <a:endCxn id="41" idx="4"/>
          </p:cNvCxnSpPr>
          <p:nvPr/>
        </p:nvCxnSpPr>
        <p:spPr>
          <a:xfrm flipV="1">
            <a:off x="5673211" y="1633811"/>
            <a:ext cx="626981" cy="13035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>
            <a:stCxn id="24" idx="4"/>
            <a:endCxn id="32" idx="1"/>
          </p:cNvCxnSpPr>
          <p:nvPr/>
        </p:nvCxnSpPr>
        <p:spPr>
          <a:xfrm>
            <a:off x="5045207" y="5013176"/>
            <a:ext cx="339972" cy="5565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32" name="Straight Arrow Connector 131"/>
          <p:cNvCxnSpPr>
            <a:stCxn id="23" idx="5"/>
            <a:endCxn id="33" idx="7"/>
          </p:cNvCxnSpPr>
          <p:nvPr/>
        </p:nvCxnSpPr>
        <p:spPr>
          <a:xfrm flipH="1">
            <a:off x="6135085" y="4276882"/>
            <a:ext cx="72008" cy="9014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>
            <a:stCxn id="25" idx="5"/>
            <a:endCxn id="33" idx="0"/>
          </p:cNvCxnSpPr>
          <p:nvPr/>
        </p:nvCxnSpPr>
        <p:spPr>
          <a:xfrm>
            <a:off x="5559021" y="4779509"/>
            <a:ext cx="525147" cy="3776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38" name="Straight Arrow Connector 137"/>
          <p:cNvCxnSpPr>
            <a:stCxn id="23" idx="4"/>
            <a:endCxn id="46" idx="0"/>
          </p:cNvCxnSpPr>
          <p:nvPr/>
        </p:nvCxnSpPr>
        <p:spPr>
          <a:xfrm flipH="1">
            <a:off x="5724128" y="4297973"/>
            <a:ext cx="432048" cy="8647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>
            <a:stCxn id="30" idx="4"/>
            <a:endCxn id="14" idx="1"/>
          </p:cNvCxnSpPr>
          <p:nvPr/>
        </p:nvCxnSpPr>
        <p:spPr>
          <a:xfrm>
            <a:off x="8177583" y="1556792"/>
            <a:ext cx="507597" cy="10925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>
            <a:stCxn id="28" idx="4"/>
            <a:endCxn id="48" idx="0"/>
          </p:cNvCxnSpPr>
          <p:nvPr/>
        </p:nvCxnSpPr>
        <p:spPr>
          <a:xfrm flipH="1">
            <a:off x="8138906" y="2276872"/>
            <a:ext cx="182693" cy="7272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>
            <a:stCxn id="36" idx="0"/>
            <a:endCxn id="18" idx="5"/>
          </p:cNvCxnSpPr>
          <p:nvPr/>
        </p:nvCxnSpPr>
        <p:spPr>
          <a:xfrm flipH="1" flipV="1">
            <a:off x="7911696" y="4098243"/>
            <a:ext cx="192261" cy="9149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>
            <a:stCxn id="36" idx="0"/>
            <a:endCxn id="11" idx="4"/>
          </p:cNvCxnSpPr>
          <p:nvPr/>
        </p:nvCxnSpPr>
        <p:spPr>
          <a:xfrm flipV="1">
            <a:off x="8103957" y="4800600"/>
            <a:ext cx="217642" cy="2125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6" name="Straight Arrow Connector 155"/>
          <p:cNvCxnSpPr>
            <a:stCxn id="27" idx="0"/>
            <a:endCxn id="11" idx="4"/>
          </p:cNvCxnSpPr>
          <p:nvPr/>
        </p:nvCxnSpPr>
        <p:spPr>
          <a:xfrm flipV="1">
            <a:off x="8321599" y="4800600"/>
            <a:ext cx="0" cy="8606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9" name="Straight Arrow Connector 158"/>
          <p:cNvCxnSpPr>
            <a:stCxn id="38" idx="0"/>
            <a:endCxn id="31" idx="4"/>
          </p:cNvCxnSpPr>
          <p:nvPr/>
        </p:nvCxnSpPr>
        <p:spPr>
          <a:xfrm flipH="1" flipV="1">
            <a:off x="8733602" y="5157192"/>
            <a:ext cx="23439" cy="4634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62" name="Straight Arrow Connector 161"/>
          <p:cNvCxnSpPr>
            <a:stCxn id="43" idx="7"/>
            <a:endCxn id="42" idx="3"/>
          </p:cNvCxnSpPr>
          <p:nvPr/>
        </p:nvCxnSpPr>
        <p:spPr>
          <a:xfrm flipV="1">
            <a:off x="5954846" y="6264908"/>
            <a:ext cx="186198" cy="1986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Arrow Connector 165"/>
          <p:cNvCxnSpPr>
            <a:stCxn id="37" idx="1"/>
            <a:endCxn id="42" idx="5"/>
          </p:cNvCxnSpPr>
          <p:nvPr/>
        </p:nvCxnSpPr>
        <p:spPr>
          <a:xfrm flipH="1" flipV="1">
            <a:off x="6242878" y="6264908"/>
            <a:ext cx="241534" cy="3263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Arrow Connector 168"/>
          <p:cNvCxnSpPr>
            <a:stCxn id="43" idx="6"/>
            <a:endCxn id="35" idx="4"/>
          </p:cNvCxnSpPr>
          <p:nvPr/>
        </p:nvCxnSpPr>
        <p:spPr>
          <a:xfrm flipV="1">
            <a:off x="5975937" y="6358007"/>
            <a:ext cx="504056" cy="1564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Arrow Connector 171"/>
          <p:cNvCxnSpPr>
            <a:stCxn id="37" idx="1"/>
            <a:endCxn id="35" idx="4"/>
          </p:cNvCxnSpPr>
          <p:nvPr/>
        </p:nvCxnSpPr>
        <p:spPr>
          <a:xfrm flipH="1" flipV="1">
            <a:off x="6479993" y="6358007"/>
            <a:ext cx="4419" cy="2332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Arrow Connector 174"/>
          <p:cNvCxnSpPr>
            <a:stCxn id="26" idx="2"/>
            <a:endCxn id="44" idx="2"/>
          </p:cNvCxnSpPr>
          <p:nvPr/>
        </p:nvCxnSpPr>
        <p:spPr>
          <a:xfrm flipV="1">
            <a:off x="7919584" y="6433233"/>
            <a:ext cx="333305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Arrow Connector 177"/>
          <p:cNvCxnSpPr>
            <a:stCxn id="34" idx="6"/>
            <a:endCxn id="44" idx="1"/>
          </p:cNvCxnSpPr>
          <p:nvPr/>
        </p:nvCxnSpPr>
        <p:spPr>
          <a:xfrm>
            <a:off x="8042486" y="6358007"/>
            <a:ext cx="231494" cy="243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Arrow Connector 237"/>
          <p:cNvCxnSpPr>
            <a:stCxn id="9" idx="0"/>
            <a:endCxn id="7" idx="5"/>
          </p:cNvCxnSpPr>
          <p:nvPr/>
        </p:nvCxnSpPr>
        <p:spPr>
          <a:xfrm flipH="1" flipV="1">
            <a:off x="6439885" y="3596570"/>
            <a:ext cx="93099" cy="2693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Arrow Connector 240"/>
          <p:cNvCxnSpPr>
            <a:stCxn id="9" idx="6"/>
            <a:endCxn id="45" idx="2"/>
          </p:cNvCxnSpPr>
          <p:nvPr/>
        </p:nvCxnSpPr>
        <p:spPr>
          <a:xfrm>
            <a:off x="6604992" y="3937933"/>
            <a:ext cx="418139" cy="1093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Arrow Connector 243"/>
          <p:cNvCxnSpPr>
            <a:stCxn id="10" idx="3"/>
            <a:endCxn id="9" idx="6"/>
          </p:cNvCxnSpPr>
          <p:nvPr/>
        </p:nvCxnSpPr>
        <p:spPr>
          <a:xfrm flipH="1">
            <a:off x="6604992" y="3740586"/>
            <a:ext cx="454456" cy="1973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Oval 141"/>
          <p:cNvSpPr/>
          <p:nvPr/>
        </p:nvSpPr>
        <p:spPr>
          <a:xfrm>
            <a:off x="6773923" y="4430808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3" name="Oval 142"/>
          <p:cNvSpPr/>
          <p:nvPr/>
        </p:nvSpPr>
        <p:spPr>
          <a:xfrm>
            <a:off x="7521298" y="4941168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5" name="Oval 144"/>
          <p:cNvSpPr/>
          <p:nvPr/>
        </p:nvSpPr>
        <p:spPr>
          <a:xfrm>
            <a:off x="6513241" y="4834880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6" name="Oval 145"/>
          <p:cNvSpPr/>
          <p:nvPr/>
        </p:nvSpPr>
        <p:spPr>
          <a:xfrm>
            <a:off x="7294984" y="4656584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227" name="Straight Arrow Connector 226"/>
          <p:cNvCxnSpPr>
            <a:endCxn id="142" idx="2"/>
          </p:cNvCxnSpPr>
          <p:nvPr/>
        </p:nvCxnSpPr>
        <p:spPr>
          <a:xfrm>
            <a:off x="6236568" y="4225965"/>
            <a:ext cx="537355" cy="2768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/>
          <p:nvPr/>
        </p:nvCxnSpPr>
        <p:spPr>
          <a:xfrm flipV="1">
            <a:off x="6919044" y="3485579"/>
            <a:ext cx="989218" cy="10259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5" name="Straight Arrow Connector 154"/>
          <p:cNvCxnSpPr>
            <a:endCxn id="145" idx="2"/>
          </p:cNvCxnSpPr>
          <p:nvPr/>
        </p:nvCxnSpPr>
        <p:spPr>
          <a:xfrm>
            <a:off x="5528034" y="4694745"/>
            <a:ext cx="985207" cy="2121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>
            <a:endCxn id="18" idx="3"/>
          </p:cNvCxnSpPr>
          <p:nvPr/>
        </p:nvCxnSpPr>
        <p:spPr>
          <a:xfrm flipV="1">
            <a:off x="6647191" y="4098243"/>
            <a:ext cx="1162671" cy="797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8" name="Straight Arrow Connector 157"/>
          <p:cNvCxnSpPr>
            <a:endCxn id="146" idx="1"/>
          </p:cNvCxnSpPr>
          <p:nvPr/>
        </p:nvCxnSpPr>
        <p:spPr>
          <a:xfrm>
            <a:off x="5775145" y="3874018"/>
            <a:ext cx="1540930" cy="8036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0" name="Straight Arrow Connector 159"/>
          <p:cNvCxnSpPr>
            <a:endCxn id="18" idx="3"/>
          </p:cNvCxnSpPr>
          <p:nvPr/>
        </p:nvCxnSpPr>
        <p:spPr>
          <a:xfrm flipV="1">
            <a:off x="7332429" y="4098243"/>
            <a:ext cx="477433" cy="5685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/>
          <p:nvPr/>
        </p:nvCxnSpPr>
        <p:spPr>
          <a:xfrm>
            <a:off x="5291803" y="4089383"/>
            <a:ext cx="2229495" cy="9226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3" name="Straight Arrow Connector 162"/>
          <p:cNvCxnSpPr>
            <a:endCxn id="19" idx="5"/>
          </p:cNvCxnSpPr>
          <p:nvPr/>
        </p:nvCxnSpPr>
        <p:spPr>
          <a:xfrm flipV="1">
            <a:off x="7653093" y="3988850"/>
            <a:ext cx="863439" cy="9943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02453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Cul-de-sac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err="1" smtClean="0"/>
              <a:t>PageRank</a:t>
            </a:r>
            <a:r>
              <a:rPr lang="fr-CA" dirty="0" smtClean="0"/>
              <a:t> suppose que l’internet est un graph entièrement connecté</a:t>
            </a:r>
          </a:p>
          <a:p>
            <a:r>
              <a:rPr lang="fr-CA" dirty="0" smtClean="0"/>
              <a:t>Que ce </a:t>
            </a:r>
            <a:r>
              <a:rPr lang="fr-CA" dirty="0" err="1" smtClean="0"/>
              <a:t>passe-t’il</a:t>
            </a:r>
            <a:r>
              <a:rPr lang="fr-CA" dirty="0" smtClean="0"/>
              <a:t> en cas de cul-de-sac?</a:t>
            </a:r>
          </a:p>
          <a:p>
            <a:pPr lvl="1"/>
            <a:r>
              <a:rPr lang="fr-CA" dirty="0" smtClean="0"/>
              <a:t>Page sans liens sortants</a:t>
            </a:r>
          </a:p>
          <a:p>
            <a:pPr lvl="1"/>
            <a:r>
              <a:rPr lang="fr-CA" dirty="0" smtClean="0"/>
              <a:t>L’internaute de peut pas partir</a:t>
            </a:r>
          </a:p>
          <a:p>
            <a:pPr lvl="1"/>
            <a:r>
              <a:rPr lang="fr-CA" dirty="0" smtClean="0"/>
              <a:t>L’algorithme </a:t>
            </a:r>
            <a:r>
              <a:rPr lang="fr-CA" dirty="0" err="1" smtClean="0"/>
              <a:t>converge-t’il</a:t>
            </a:r>
            <a:r>
              <a:rPr lang="fr-CA" dirty="0" smtClean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15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Cul-de-sac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19256" cy="4801720"/>
          </a:xfrm>
        </p:spPr>
        <p:txBody>
          <a:bodyPr/>
          <a:lstStyle/>
          <a:p>
            <a:pPr lvl="0">
              <a:defRPr/>
            </a:pPr>
            <a:r>
              <a:rPr lang="fr-CA" dirty="0" smtClean="0"/>
              <a:t>Ajoutons un cul-de-sac</a:t>
            </a:r>
          </a:p>
          <a:p>
            <a:pPr>
              <a:defRPr/>
            </a:pPr>
            <a:r>
              <a:rPr lang="fr-CA" dirty="0" smtClean="0"/>
              <a:t>La matrice n’est plus stochastique!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16</a:t>
            </a:fld>
            <a:endParaRPr lang="en-CA"/>
          </a:p>
        </p:txBody>
      </p:sp>
      <p:grpSp>
        <p:nvGrpSpPr>
          <p:cNvPr id="7" name="Group 6"/>
          <p:cNvGrpSpPr/>
          <p:nvPr/>
        </p:nvGrpSpPr>
        <p:grpSpPr>
          <a:xfrm>
            <a:off x="683568" y="3429000"/>
            <a:ext cx="648072" cy="648072"/>
            <a:chOff x="899592" y="2636912"/>
            <a:chExt cx="648072" cy="648072"/>
          </a:xfrm>
        </p:grpSpPr>
        <p:sp>
          <p:nvSpPr>
            <p:cNvPr id="5" name="Oval 4"/>
            <p:cNvSpPr/>
            <p:nvPr/>
          </p:nvSpPr>
          <p:spPr>
            <a:xfrm>
              <a:off x="899592" y="2636912"/>
              <a:ext cx="648072" cy="64807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899592" y="2708920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2800" dirty="0" smtClean="0">
                  <a:latin typeface="Arial" pitchFamily="34" charset="0"/>
                  <a:cs typeface="Arial" pitchFamily="34" charset="0"/>
                </a:rPr>
                <a:t>A</a:t>
              </a:r>
              <a:endParaRPr lang="en-CA" sz="28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411760" y="3429000"/>
            <a:ext cx="648072" cy="648072"/>
            <a:chOff x="899592" y="2636912"/>
            <a:chExt cx="648072" cy="648072"/>
          </a:xfrm>
        </p:grpSpPr>
        <p:sp>
          <p:nvSpPr>
            <p:cNvPr id="9" name="Oval 8"/>
            <p:cNvSpPr/>
            <p:nvPr/>
          </p:nvSpPr>
          <p:spPr>
            <a:xfrm>
              <a:off x="899592" y="2636912"/>
              <a:ext cx="648072" cy="64807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99592" y="2708920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2800" dirty="0" smtClean="0">
                  <a:latin typeface="Arial" pitchFamily="34" charset="0"/>
                  <a:cs typeface="Arial" pitchFamily="34" charset="0"/>
                </a:rPr>
                <a:t>B</a:t>
              </a:r>
              <a:endParaRPr lang="en-CA" sz="28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411760" y="5013176"/>
            <a:ext cx="648072" cy="648072"/>
            <a:chOff x="899592" y="2636912"/>
            <a:chExt cx="648072" cy="648072"/>
          </a:xfrm>
        </p:grpSpPr>
        <p:sp>
          <p:nvSpPr>
            <p:cNvPr id="12" name="Oval 11"/>
            <p:cNvSpPr/>
            <p:nvPr/>
          </p:nvSpPr>
          <p:spPr>
            <a:xfrm>
              <a:off x="899592" y="2636912"/>
              <a:ext cx="648072" cy="64807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99592" y="2708920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2800" dirty="0" smtClean="0">
                  <a:latin typeface="Arial" pitchFamily="34" charset="0"/>
                  <a:cs typeface="Arial" pitchFamily="34" charset="0"/>
                </a:rPr>
                <a:t>D</a:t>
              </a:r>
              <a:endParaRPr lang="en-CA" sz="28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83568" y="5085184"/>
            <a:ext cx="648072" cy="648072"/>
            <a:chOff x="899592" y="2636912"/>
            <a:chExt cx="648072" cy="648072"/>
          </a:xfrm>
        </p:grpSpPr>
        <p:sp>
          <p:nvSpPr>
            <p:cNvPr id="15" name="Oval 14"/>
            <p:cNvSpPr/>
            <p:nvPr/>
          </p:nvSpPr>
          <p:spPr>
            <a:xfrm>
              <a:off x="899592" y="2636912"/>
              <a:ext cx="648072" cy="64807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99592" y="2708920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2800" dirty="0" smtClean="0">
                  <a:latin typeface="Arial" pitchFamily="34" charset="0"/>
                  <a:cs typeface="Arial" pitchFamily="34" charset="0"/>
                </a:rPr>
                <a:t>C</a:t>
              </a:r>
              <a:endParaRPr lang="en-CA" sz="2800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9" name="Straight Arrow Connector 18"/>
          <p:cNvCxnSpPr>
            <a:stCxn id="5" idx="6"/>
            <a:endCxn id="10" idx="1"/>
          </p:cNvCxnSpPr>
          <p:nvPr/>
        </p:nvCxnSpPr>
        <p:spPr>
          <a:xfrm>
            <a:off x="1331640" y="3753036"/>
            <a:ext cx="1080120" cy="958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6" idx="3"/>
            <a:endCxn id="13" idx="1"/>
          </p:cNvCxnSpPr>
          <p:nvPr/>
        </p:nvCxnSpPr>
        <p:spPr>
          <a:xfrm>
            <a:off x="1331640" y="3762618"/>
            <a:ext cx="1080120" cy="15841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5" idx="4"/>
            <a:endCxn id="15" idx="0"/>
          </p:cNvCxnSpPr>
          <p:nvPr/>
        </p:nvCxnSpPr>
        <p:spPr>
          <a:xfrm>
            <a:off x="1007604" y="4077072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2" idx="0"/>
            <a:endCxn id="9" idx="4"/>
          </p:cNvCxnSpPr>
          <p:nvPr/>
        </p:nvCxnSpPr>
        <p:spPr>
          <a:xfrm flipV="1">
            <a:off x="2735796" y="4077072"/>
            <a:ext cx="0" cy="9361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2" idx="4"/>
            <a:endCxn id="15" idx="5"/>
          </p:cNvCxnSpPr>
          <p:nvPr/>
        </p:nvCxnSpPr>
        <p:spPr>
          <a:xfrm flipH="1" flipV="1">
            <a:off x="1236732" y="5638348"/>
            <a:ext cx="1499064" cy="229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10" idx="3"/>
            <a:endCxn id="12" idx="7"/>
          </p:cNvCxnSpPr>
          <p:nvPr/>
        </p:nvCxnSpPr>
        <p:spPr>
          <a:xfrm flipH="1">
            <a:off x="2964924" y="3762618"/>
            <a:ext cx="94908" cy="13454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9" idx="0"/>
            <a:endCxn id="5" idx="0"/>
          </p:cNvCxnSpPr>
          <p:nvPr/>
        </p:nvCxnSpPr>
        <p:spPr>
          <a:xfrm flipH="1">
            <a:off x="1007604" y="3429000"/>
            <a:ext cx="172819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63" name="Object 62"/>
          <p:cNvGraphicFramePr>
            <a:graphicFrameLocks noChangeAspect="1"/>
          </p:cNvGraphicFramePr>
          <p:nvPr/>
        </p:nvGraphicFramePr>
        <p:xfrm>
          <a:off x="5084763" y="3818458"/>
          <a:ext cx="3798887" cy="2103438"/>
        </p:xfrm>
        <a:graphic>
          <a:graphicData uri="http://schemas.openxmlformats.org/presentationml/2006/ole">
            <p:oleObj spid="_x0000_s145435" name="Equation" r:id="rId3" imgW="1651000" imgH="914400" progId="Equation.DSMT4">
              <p:embed/>
            </p:oleObj>
          </a:graphicData>
        </a:graphic>
      </p:graphicFrame>
      <p:sp>
        <p:nvSpPr>
          <p:cNvPr id="64" name="TextBox 63"/>
          <p:cNvSpPr txBox="1"/>
          <p:nvPr/>
        </p:nvSpPr>
        <p:spPr>
          <a:xfrm>
            <a:off x="5076056" y="2924944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Quitte</a:t>
            </a:r>
            <a:r>
              <a:rPr lang="en-CA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de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220072" y="3314005"/>
            <a:ext cx="495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156176" y="3314005"/>
            <a:ext cx="495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804248" y="3314005"/>
            <a:ext cx="495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7452320" y="3314005"/>
            <a:ext cx="495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644008" y="3818061"/>
            <a:ext cx="495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4644008" y="4250109"/>
            <a:ext cx="495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4644008" y="4826173"/>
            <a:ext cx="495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4644008" y="5330229"/>
            <a:ext cx="495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</a:t>
            </a:r>
          </a:p>
        </p:txBody>
      </p:sp>
      <p:sp>
        <p:nvSpPr>
          <p:cNvPr id="75" name="TextBox 74"/>
          <p:cNvSpPr txBox="1"/>
          <p:nvPr/>
        </p:nvSpPr>
        <p:spPr>
          <a:xfrm rot="16200000">
            <a:off x="3362673" y="4595340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Arrive 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Cul-de-sac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Où va l’internaute?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17</a:t>
            </a:fld>
            <a:endParaRPr lang="en-CA"/>
          </a:p>
        </p:txBody>
      </p:sp>
      <p:graphicFrame>
        <p:nvGraphicFramePr>
          <p:cNvPr id="146434" name="Object 2"/>
          <p:cNvGraphicFramePr>
            <a:graphicFrameLocks noChangeAspect="1"/>
          </p:cNvGraphicFramePr>
          <p:nvPr/>
        </p:nvGraphicFramePr>
        <p:xfrm>
          <a:off x="827584" y="2204864"/>
          <a:ext cx="3198813" cy="488950"/>
        </p:xfrm>
        <a:graphic>
          <a:graphicData uri="http://schemas.openxmlformats.org/presentationml/2006/ole">
            <p:oleObj spid="_x0000_s146634" name="Equation" r:id="rId3" imgW="1828800" imgH="279400" progId="Equation.DSMT4">
              <p:embed/>
            </p:oleObj>
          </a:graphicData>
        </a:graphic>
      </p:graphicFrame>
      <p:graphicFrame>
        <p:nvGraphicFramePr>
          <p:cNvPr id="146435" name="Object 3"/>
          <p:cNvGraphicFramePr>
            <a:graphicFrameLocks noChangeAspect="1"/>
          </p:cNvGraphicFramePr>
          <p:nvPr/>
        </p:nvGraphicFramePr>
        <p:xfrm>
          <a:off x="6146800" y="2273300"/>
          <a:ext cx="1016000" cy="444500"/>
        </p:xfrm>
        <a:graphic>
          <a:graphicData uri="http://schemas.openxmlformats.org/presentationml/2006/ole">
            <p:oleObj spid="_x0000_s146635" name="Equation" r:id="rId4" imgW="583947" imgH="253890" progId="Equation.DSMT4">
              <p:embed/>
            </p:oleObj>
          </a:graphicData>
        </a:graphic>
      </p:graphicFrame>
      <p:graphicFrame>
        <p:nvGraphicFramePr>
          <p:cNvPr id="146436" name="Object 4"/>
          <p:cNvGraphicFramePr>
            <a:graphicFrameLocks noChangeAspect="1"/>
          </p:cNvGraphicFramePr>
          <p:nvPr/>
        </p:nvGraphicFramePr>
        <p:xfrm>
          <a:off x="6146800" y="3352800"/>
          <a:ext cx="2311400" cy="444500"/>
        </p:xfrm>
        <a:graphic>
          <a:graphicData uri="http://schemas.openxmlformats.org/presentationml/2006/ole">
            <p:oleObj spid="_x0000_s146636" name="Equation" r:id="rId5" imgW="1320227" imgH="253890" progId="Equation.DSMT4">
              <p:embed/>
            </p:oleObj>
          </a:graphicData>
        </a:graphic>
      </p:graphicFrame>
      <p:graphicFrame>
        <p:nvGraphicFramePr>
          <p:cNvPr id="146437" name="Object 5"/>
          <p:cNvGraphicFramePr>
            <a:graphicFrameLocks noChangeAspect="1"/>
          </p:cNvGraphicFramePr>
          <p:nvPr/>
        </p:nvGraphicFramePr>
        <p:xfrm>
          <a:off x="6083300" y="5003800"/>
          <a:ext cx="2349500" cy="444500"/>
        </p:xfrm>
        <a:graphic>
          <a:graphicData uri="http://schemas.openxmlformats.org/presentationml/2006/ole">
            <p:oleObj spid="_x0000_s146637" name="Equation" r:id="rId6" imgW="1345616" imgH="253890" progId="Equation.DSMT4">
              <p:embed/>
            </p:oleObj>
          </a:graphicData>
        </a:graphic>
      </p:graphicFrame>
      <p:graphicFrame>
        <p:nvGraphicFramePr>
          <p:cNvPr id="146438" name="Object 6"/>
          <p:cNvGraphicFramePr>
            <a:graphicFrameLocks noChangeAspect="1"/>
          </p:cNvGraphicFramePr>
          <p:nvPr/>
        </p:nvGraphicFramePr>
        <p:xfrm>
          <a:off x="6083300" y="6159500"/>
          <a:ext cx="2603500" cy="444500"/>
        </p:xfrm>
        <a:graphic>
          <a:graphicData uri="http://schemas.openxmlformats.org/presentationml/2006/ole">
            <p:oleObj spid="_x0000_s146638" name="Equation" r:id="rId7" imgW="1485255" imgH="253890" progId="Equation.DSMT4">
              <p:embed/>
            </p:oleObj>
          </a:graphicData>
        </a:graphic>
      </p:graphicFrame>
      <p:graphicFrame>
        <p:nvGraphicFramePr>
          <p:cNvPr id="146439" name="Object 7"/>
          <p:cNvGraphicFramePr>
            <a:graphicFrameLocks noChangeAspect="1"/>
          </p:cNvGraphicFramePr>
          <p:nvPr/>
        </p:nvGraphicFramePr>
        <p:xfrm>
          <a:off x="827584" y="2780928"/>
          <a:ext cx="4597400" cy="1600200"/>
        </p:xfrm>
        <a:graphic>
          <a:graphicData uri="http://schemas.openxmlformats.org/presentationml/2006/ole">
            <p:oleObj spid="_x0000_s146639" name="Equation" r:id="rId8" imgW="2628900" imgH="914400" progId="Equation.DSMT4">
              <p:embed/>
            </p:oleObj>
          </a:graphicData>
        </a:graphic>
      </p:graphicFrame>
      <p:graphicFrame>
        <p:nvGraphicFramePr>
          <p:cNvPr id="146440" name="Object 8"/>
          <p:cNvGraphicFramePr>
            <a:graphicFrameLocks noChangeAspect="1"/>
          </p:cNvGraphicFramePr>
          <p:nvPr/>
        </p:nvGraphicFramePr>
        <p:xfrm>
          <a:off x="827584" y="4509120"/>
          <a:ext cx="4797425" cy="1600200"/>
        </p:xfrm>
        <a:graphic>
          <a:graphicData uri="http://schemas.openxmlformats.org/presentationml/2006/ole">
            <p:oleObj spid="_x0000_s146640" name="Equation" r:id="rId9" imgW="2743200" imgH="914400" progId="Equation.DSMT4">
              <p:embed/>
            </p:oleObj>
          </a:graphicData>
        </a:graphic>
      </p:graphicFrame>
      <p:graphicFrame>
        <p:nvGraphicFramePr>
          <p:cNvPr id="146441" name="Object 9"/>
          <p:cNvGraphicFramePr>
            <a:graphicFrameLocks noChangeAspect="1"/>
          </p:cNvGraphicFramePr>
          <p:nvPr/>
        </p:nvGraphicFramePr>
        <p:xfrm>
          <a:off x="827584" y="6237312"/>
          <a:ext cx="4864100" cy="488950"/>
        </p:xfrm>
        <a:graphic>
          <a:graphicData uri="http://schemas.openxmlformats.org/presentationml/2006/ole">
            <p:oleObj spid="_x0000_s146641" name="Equation" r:id="rId10" imgW="2781300" imgH="279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6587"/>
          <a:stretch/>
        </p:blipFill>
        <p:spPr>
          <a:xfrm>
            <a:off x="4161359" y="1519868"/>
            <a:ext cx="4982641" cy="4000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Cul-de-sac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3970784" cy="4801720"/>
          </a:xfrm>
        </p:spPr>
        <p:txBody>
          <a:bodyPr/>
          <a:lstStyle/>
          <a:p>
            <a:r>
              <a:rPr lang="fr-CA" dirty="0" smtClean="0"/>
              <a:t>Où va l’internaute?</a:t>
            </a:r>
          </a:p>
          <a:p>
            <a:pPr lvl="1"/>
            <a:r>
              <a:rPr lang="fr-CA" dirty="0" smtClean="0"/>
              <a:t>La probabilité d’être sur n’importe quelle page converge à zéro</a:t>
            </a:r>
          </a:p>
          <a:p>
            <a:pPr lvl="1"/>
            <a:r>
              <a:rPr lang="fr-CA" dirty="0" smtClean="0"/>
              <a:t>L’internaute quitte l’internet!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18</a:t>
            </a:fld>
            <a:endParaRPr lang="en-CA"/>
          </a:p>
        </p:txBody>
      </p:sp>
      <p:sp>
        <p:nvSpPr>
          <p:cNvPr id="6" name="TextBox 5"/>
          <p:cNvSpPr txBox="1"/>
          <p:nvPr/>
        </p:nvSpPr>
        <p:spPr>
          <a:xfrm>
            <a:off x="5148064" y="435581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>
                <a:solidFill>
                  <a:srgbClr val="FF0000"/>
                </a:solidFill>
              </a:rPr>
              <a:t>Page A</a:t>
            </a:r>
            <a:endParaRPr lang="fr-CA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44208" y="472514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>
                <a:solidFill>
                  <a:srgbClr val="1B00C0"/>
                </a:solidFill>
              </a:rPr>
              <a:t>Pages B, C, ou D</a:t>
            </a:r>
            <a:endParaRPr lang="fr-CA" dirty="0">
              <a:solidFill>
                <a:srgbClr val="1B0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Cul-de-sac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Comment régler le problème des culs-de-sac?</a:t>
            </a:r>
          </a:p>
          <a:p>
            <a:r>
              <a:rPr lang="fr-CA" dirty="0" smtClean="0"/>
              <a:t>Taxation (on verra plus tard)</a:t>
            </a:r>
          </a:p>
          <a:p>
            <a:r>
              <a:rPr lang="fr-CA" dirty="0" smtClean="0"/>
              <a:t>Suppression</a:t>
            </a:r>
          </a:p>
          <a:p>
            <a:pPr marL="925830" lvl="1" indent="-514350">
              <a:buFont typeface="+mj-lt"/>
              <a:buAutoNum type="arabicPeriod"/>
            </a:pPr>
            <a:r>
              <a:rPr lang="fr-CA" dirty="0" smtClean="0"/>
              <a:t>Supprimer récursivement les culs-de-sac</a:t>
            </a:r>
          </a:p>
          <a:p>
            <a:pPr lvl="2"/>
            <a:r>
              <a:rPr lang="fr-CA" dirty="0" smtClean="0"/>
              <a:t>Récursivement car supprimer les </a:t>
            </a:r>
            <a:r>
              <a:rPr lang="fr-CA" dirty="0" err="1" smtClean="0"/>
              <a:t>noeux</a:t>
            </a:r>
            <a:r>
              <a:rPr lang="fr-CA" dirty="0" smtClean="0"/>
              <a:t> peut créer de nouveaux culs-de-sac</a:t>
            </a:r>
          </a:p>
          <a:p>
            <a:pPr lvl="2"/>
            <a:r>
              <a:rPr lang="fr-CA" dirty="0" smtClean="0"/>
              <a:t>Il ne reste que des pages connectées</a:t>
            </a:r>
          </a:p>
          <a:p>
            <a:pPr marL="925830" lvl="1" indent="-514350">
              <a:buFont typeface="+mj-lt"/>
              <a:buAutoNum type="arabicPeriod"/>
            </a:pPr>
            <a:r>
              <a:rPr lang="fr-CA" dirty="0" smtClean="0"/>
              <a:t>Calculer </a:t>
            </a:r>
            <a:r>
              <a:rPr lang="fr-CA" dirty="0" err="1" smtClean="0"/>
              <a:t>PageRank</a:t>
            </a:r>
            <a:r>
              <a:rPr lang="fr-CA" dirty="0" smtClean="0"/>
              <a:t> sur le graph connecté</a:t>
            </a:r>
          </a:p>
          <a:p>
            <a:pPr marL="925830" lvl="1" indent="-514350">
              <a:buFont typeface="+mj-lt"/>
              <a:buAutoNum type="arabicPeriod"/>
            </a:pPr>
            <a:r>
              <a:rPr lang="fr-CA" dirty="0" smtClean="0"/>
              <a:t>Estimer la probabilité des nœuds supprimés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19</a:t>
            </a:fld>
            <a:endParaRPr lang="en-CA"/>
          </a:p>
        </p:txBody>
      </p:sp>
      <p:graphicFrame>
        <p:nvGraphicFramePr>
          <p:cNvPr id="147458" name="Object 2"/>
          <p:cNvGraphicFramePr>
            <a:graphicFrameLocks noChangeAspect="1"/>
          </p:cNvGraphicFramePr>
          <p:nvPr/>
        </p:nvGraphicFramePr>
        <p:xfrm>
          <a:off x="996950" y="5727700"/>
          <a:ext cx="6923088" cy="952500"/>
        </p:xfrm>
        <a:graphic>
          <a:graphicData uri="http://schemas.openxmlformats.org/presentationml/2006/ole">
            <p:oleObj spid="_x0000_s147483" name="Equation" r:id="rId3" imgW="3009900" imgH="4191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Survol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PageRank</a:t>
            </a:r>
          </a:p>
          <a:p>
            <a:r>
              <a:rPr lang="fr-CA" dirty="0" smtClean="0"/>
              <a:t>Problèmes avec PageRank</a:t>
            </a:r>
          </a:p>
          <a:p>
            <a:r>
              <a:rPr lang="fr-CA" dirty="0" smtClean="0"/>
              <a:t>Implémentation de PageRank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2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297685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Cul-de-sac (exemple)</a:t>
            </a:r>
            <a:endParaRPr lang="fr-CA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628800"/>
                <a:ext cx="4690864" cy="3600400"/>
              </a:xfrm>
            </p:spPr>
            <p:txBody>
              <a:bodyPr>
                <a:normAutofit fontScale="92500" lnSpcReduction="10000"/>
              </a:bodyPr>
              <a:lstStyle/>
              <a:p>
                <a:pPr marL="624078" indent="-514350">
                  <a:buFont typeface="+mj-lt"/>
                  <a:buAutoNum type="arabicPeriod"/>
                </a:pPr>
                <a:r>
                  <a:rPr lang="fr-CA" dirty="0" smtClean="0"/>
                  <a:t>Supprimer récursivement les culs-de-sac</a:t>
                </a:r>
              </a:p>
              <a:p>
                <a:pPr marL="624078" indent="-514350">
                  <a:buFont typeface="+mj-lt"/>
                  <a:buAutoNum type="arabicPeriod"/>
                </a:pPr>
                <a:r>
                  <a:rPr lang="fr-FR" dirty="0" smtClean="0"/>
                  <a:t>Calculer </a:t>
                </a:r>
                <a:r>
                  <a:rPr lang="fr-FR" dirty="0" err="1" smtClean="0"/>
                  <a:t>PageRank</a:t>
                </a:r>
                <a:r>
                  <a:rPr lang="fr-FR" dirty="0" smtClean="0"/>
                  <a:t> sur le graph connecté</a:t>
                </a:r>
                <a:endParaRPr lang="fr-CA" dirty="0" smtClean="0"/>
              </a:p>
              <a:p>
                <a:pPr marL="916686" lvl="1" indent="-514350"/>
                <a:r>
                  <a:rPr lang="fr-CA" dirty="0" smtClean="0"/>
                  <a:t>Résultat est </a:t>
                </a:r>
                <a14:m>
                  <m:oMath xmlns:m="http://schemas.openxmlformats.org/officeDocument/2006/math">
                    <m:r>
                      <a:rPr lang="fr-CA" b="1" i="0" smtClean="0">
                        <a:latin typeface="Cambria Math"/>
                      </a:rPr>
                      <m:t>𝐯</m:t>
                    </m:r>
                    <m:r>
                      <a:rPr lang="fr-CA" b="0" i="0" smtClean="0"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fr-CA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fr-CA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fr-CA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fr-CA" b="0" i="1" smtClean="0">
                                  <a:latin typeface="Cambria Math"/>
                                </a:rPr>
                                <m:t>/9</m:t>
                              </m:r>
                            </m:e>
                          </m:mr>
                          <m:mr>
                            <m:e>
                              <m:r>
                                <a:rPr lang="fr-CA" b="0" i="1" smtClean="0">
                                  <a:latin typeface="Cambria Math"/>
                                </a:rPr>
                                <m:t>4/9</m:t>
                              </m:r>
                            </m:e>
                          </m:mr>
                          <m:mr>
                            <m:e>
                              <m:r>
                                <a:rPr lang="fr-CA" b="0" i="1" smtClean="0">
                                  <a:latin typeface="Cambria Math"/>
                                </a:rPr>
                                <m:t>3/9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fr-CA" dirty="0" smtClean="0"/>
              </a:p>
              <a:p>
                <a:pPr marL="624078" indent="-514350">
                  <a:buFont typeface="+mj-lt"/>
                  <a:buAutoNum type="arabicPeriod"/>
                </a:pPr>
                <a:r>
                  <a:rPr lang="fr-FR" dirty="0" smtClean="0"/>
                  <a:t>Estimer la probabilité des nœuds supprimés</a:t>
                </a:r>
                <a:endParaRPr lang="fr-CA" dirty="0" smtClean="0"/>
              </a:p>
              <a:p>
                <a:pPr marL="624078" indent="-514350">
                  <a:buFont typeface="+mj-lt"/>
                  <a:buAutoNum type="arabicPeriod"/>
                </a:pPr>
                <a:endParaRPr lang="fr-CA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628800"/>
                <a:ext cx="4690864" cy="3600400"/>
              </a:xfrm>
              <a:blipFill rotWithShape="1">
                <a:blip r:embed="rId3" cstate="print"/>
                <a:stretch>
                  <a:fillRect t="-2707" r="-1430"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20</a:t>
            </a:fld>
            <a:endParaRPr lang="en-CA"/>
          </a:p>
        </p:txBody>
      </p:sp>
      <p:grpSp>
        <p:nvGrpSpPr>
          <p:cNvPr id="5" name="Group 4"/>
          <p:cNvGrpSpPr/>
          <p:nvPr/>
        </p:nvGrpSpPr>
        <p:grpSpPr>
          <a:xfrm>
            <a:off x="6588224" y="1700808"/>
            <a:ext cx="648072" cy="648072"/>
            <a:chOff x="899592" y="2636912"/>
            <a:chExt cx="648072" cy="648072"/>
          </a:xfrm>
        </p:grpSpPr>
        <p:sp>
          <p:nvSpPr>
            <p:cNvPr id="6" name="Oval 5"/>
            <p:cNvSpPr/>
            <p:nvPr/>
          </p:nvSpPr>
          <p:spPr>
            <a:xfrm>
              <a:off x="899592" y="2636912"/>
              <a:ext cx="648072" cy="64807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899592" y="2708920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2800" dirty="0" smtClean="0">
                  <a:latin typeface="Arial" pitchFamily="34" charset="0"/>
                  <a:cs typeface="Arial" pitchFamily="34" charset="0"/>
                </a:rPr>
                <a:t>A</a:t>
              </a:r>
              <a:endParaRPr lang="en-CA" sz="28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8316416" y="1700808"/>
            <a:ext cx="648072" cy="648072"/>
            <a:chOff x="899592" y="2636912"/>
            <a:chExt cx="648072" cy="648072"/>
          </a:xfrm>
        </p:grpSpPr>
        <p:sp>
          <p:nvSpPr>
            <p:cNvPr id="9" name="Oval 8"/>
            <p:cNvSpPr/>
            <p:nvPr/>
          </p:nvSpPr>
          <p:spPr>
            <a:xfrm>
              <a:off x="899592" y="2636912"/>
              <a:ext cx="648072" cy="64807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99592" y="2708920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2800" dirty="0" smtClean="0">
                  <a:latin typeface="Arial" pitchFamily="34" charset="0"/>
                  <a:cs typeface="Arial" pitchFamily="34" charset="0"/>
                </a:rPr>
                <a:t>B</a:t>
              </a:r>
              <a:endParaRPr lang="en-CA" sz="28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8316416" y="3284984"/>
            <a:ext cx="648072" cy="648072"/>
            <a:chOff x="899592" y="2636912"/>
            <a:chExt cx="648072" cy="648072"/>
          </a:xfrm>
        </p:grpSpPr>
        <p:sp>
          <p:nvSpPr>
            <p:cNvPr id="12" name="Oval 11"/>
            <p:cNvSpPr/>
            <p:nvPr/>
          </p:nvSpPr>
          <p:spPr>
            <a:xfrm>
              <a:off x="899592" y="2636912"/>
              <a:ext cx="648072" cy="64807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99592" y="2708920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2800" dirty="0" smtClean="0">
                  <a:latin typeface="Arial" pitchFamily="34" charset="0"/>
                  <a:cs typeface="Arial" pitchFamily="34" charset="0"/>
                </a:rPr>
                <a:t>D</a:t>
              </a:r>
              <a:endParaRPr lang="en-CA" sz="28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588224" y="3356992"/>
            <a:ext cx="648072" cy="648072"/>
            <a:chOff x="899592" y="2636912"/>
            <a:chExt cx="648072" cy="648072"/>
          </a:xfrm>
        </p:grpSpPr>
        <p:sp>
          <p:nvSpPr>
            <p:cNvPr id="15" name="Oval 14"/>
            <p:cNvSpPr/>
            <p:nvPr/>
          </p:nvSpPr>
          <p:spPr>
            <a:xfrm>
              <a:off x="899592" y="2636912"/>
              <a:ext cx="648072" cy="64807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99592" y="2708920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2800" dirty="0" smtClean="0">
                  <a:latin typeface="Arial" pitchFamily="34" charset="0"/>
                  <a:cs typeface="Arial" pitchFamily="34" charset="0"/>
                </a:rPr>
                <a:t>C</a:t>
              </a:r>
              <a:endParaRPr lang="en-CA" sz="2800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7" name="Straight Arrow Connector 16"/>
          <p:cNvCxnSpPr>
            <a:stCxn id="6" idx="6"/>
            <a:endCxn id="10" idx="1"/>
          </p:cNvCxnSpPr>
          <p:nvPr/>
        </p:nvCxnSpPr>
        <p:spPr>
          <a:xfrm>
            <a:off x="7236296" y="2024844"/>
            <a:ext cx="1080120" cy="958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7" idx="3"/>
            <a:endCxn id="13" idx="1"/>
          </p:cNvCxnSpPr>
          <p:nvPr/>
        </p:nvCxnSpPr>
        <p:spPr>
          <a:xfrm>
            <a:off x="7236296" y="2034426"/>
            <a:ext cx="1080120" cy="15841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6" idx="4"/>
            <a:endCxn id="15" idx="0"/>
          </p:cNvCxnSpPr>
          <p:nvPr/>
        </p:nvCxnSpPr>
        <p:spPr>
          <a:xfrm>
            <a:off x="6912260" y="2348880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2" idx="0"/>
            <a:endCxn id="9" idx="4"/>
          </p:cNvCxnSpPr>
          <p:nvPr/>
        </p:nvCxnSpPr>
        <p:spPr>
          <a:xfrm flipV="1">
            <a:off x="8640452" y="2348880"/>
            <a:ext cx="0" cy="9361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2" idx="4"/>
            <a:endCxn id="15" idx="5"/>
          </p:cNvCxnSpPr>
          <p:nvPr/>
        </p:nvCxnSpPr>
        <p:spPr>
          <a:xfrm flipH="1" flipV="1">
            <a:off x="7141388" y="3910156"/>
            <a:ext cx="1499064" cy="229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0" idx="3"/>
            <a:endCxn id="12" idx="7"/>
          </p:cNvCxnSpPr>
          <p:nvPr/>
        </p:nvCxnSpPr>
        <p:spPr>
          <a:xfrm flipH="1">
            <a:off x="8869580" y="2034426"/>
            <a:ext cx="94908" cy="13454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9" idx="0"/>
            <a:endCxn id="6" idx="0"/>
          </p:cNvCxnSpPr>
          <p:nvPr/>
        </p:nvCxnSpPr>
        <p:spPr>
          <a:xfrm flipH="1">
            <a:off x="6912260" y="1700808"/>
            <a:ext cx="172819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5220072" y="2492896"/>
            <a:ext cx="648072" cy="648072"/>
            <a:chOff x="899592" y="2636912"/>
            <a:chExt cx="648072" cy="648072"/>
          </a:xfrm>
        </p:grpSpPr>
        <p:sp>
          <p:nvSpPr>
            <p:cNvPr id="25" name="Oval 24"/>
            <p:cNvSpPr/>
            <p:nvPr/>
          </p:nvSpPr>
          <p:spPr>
            <a:xfrm>
              <a:off x="899592" y="2636912"/>
              <a:ext cx="648072" cy="64807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99592" y="2708920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2800" dirty="0" smtClean="0">
                  <a:latin typeface="Arial" pitchFamily="34" charset="0"/>
                  <a:cs typeface="Arial" pitchFamily="34" charset="0"/>
                </a:rPr>
                <a:t>E</a:t>
              </a:r>
              <a:endParaRPr lang="en-CA" sz="2800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27" name="Straight Arrow Connector 26"/>
          <p:cNvCxnSpPr>
            <a:stCxn id="16" idx="1"/>
            <a:endCxn id="26" idx="3"/>
          </p:cNvCxnSpPr>
          <p:nvPr/>
        </p:nvCxnSpPr>
        <p:spPr>
          <a:xfrm flipH="1" flipV="1">
            <a:off x="5868144" y="2826514"/>
            <a:ext cx="720080" cy="8640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148483" name="Object 3"/>
          <p:cNvGraphicFramePr>
            <a:graphicFrameLocks noChangeAspect="1"/>
          </p:cNvGraphicFramePr>
          <p:nvPr/>
        </p:nvGraphicFramePr>
        <p:xfrm>
          <a:off x="899592" y="4941168"/>
          <a:ext cx="7918450" cy="952500"/>
        </p:xfrm>
        <a:graphic>
          <a:graphicData uri="http://schemas.openxmlformats.org/presentationml/2006/ole">
            <p:oleObj spid="_x0000_s148533" name="Equation" r:id="rId4" imgW="3441700" imgH="419100" progId="Equation.DSMT4">
              <p:embed/>
            </p:oleObj>
          </a:graphicData>
        </a:graphic>
      </p:graphicFrame>
      <p:graphicFrame>
        <p:nvGraphicFramePr>
          <p:cNvPr id="148484" name="Object 4"/>
          <p:cNvGraphicFramePr>
            <a:graphicFrameLocks noChangeAspect="1"/>
          </p:cNvGraphicFramePr>
          <p:nvPr/>
        </p:nvGraphicFramePr>
        <p:xfrm>
          <a:off x="899592" y="5905500"/>
          <a:ext cx="5338763" cy="952500"/>
        </p:xfrm>
        <a:graphic>
          <a:graphicData uri="http://schemas.openxmlformats.org/presentationml/2006/ole">
            <p:oleObj spid="_x0000_s148534" name="Equation" r:id="rId5" imgW="2324100" imgH="4191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Cul-de-sac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Remarquez que la somme des probabilités des pages est maintenant plus grande que 1</a:t>
            </a:r>
          </a:p>
          <a:p>
            <a:pPr lvl="1"/>
            <a:r>
              <a:rPr lang="fr-CA" dirty="0" smtClean="0"/>
              <a:t>Mais ça marche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21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Pièges dans la toile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Et si quelqu’un essaye de capturer notre internaute?</a:t>
            </a:r>
          </a:p>
          <a:p>
            <a:pPr lvl="1"/>
            <a:r>
              <a:rPr lang="fr-CA" dirty="0" smtClean="0"/>
              <a:t>Crée un lien sortant qui ramène à la même page</a:t>
            </a:r>
          </a:p>
          <a:p>
            <a:pPr lvl="1"/>
            <a:r>
              <a:rPr lang="fr-CA" dirty="0" smtClean="0"/>
              <a:t>C’est un piège!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22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Pièges dans la toile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19256" cy="4801720"/>
          </a:xfrm>
        </p:spPr>
        <p:txBody>
          <a:bodyPr/>
          <a:lstStyle/>
          <a:p>
            <a:pPr lvl="0">
              <a:defRPr/>
            </a:pPr>
            <a:r>
              <a:rPr lang="fr-CA" dirty="0" smtClean="0"/>
              <a:t>Ajoutons un piège</a:t>
            </a:r>
          </a:p>
          <a:p>
            <a:pPr>
              <a:defRPr/>
            </a:pPr>
            <a:r>
              <a:rPr lang="fr-CA" dirty="0" smtClean="0"/>
              <a:t>La matrice est toujours stochastique!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23</a:t>
            </a:fld>
            <a:endParaRPr lang="en-CA"/>
          </a:p>
        </p:txBody>
      </p:sp>
      <p:graphicFrame>
        <p:nvGraphicFramePr>
          <p:cNvPr id="63" name="Object 62"/>
          <p:cNvGraphicFramePr>
            <a:graphicFrameLocks noChangeAspect="1"/>
          </p:cNvGraphicFramePr>
          <p:nvPr/>
        </p:nvGraphicFramePr>
        <p:xfrm>
          <a:off x="5084763" y="3818458"/>
          <a:ext cx="3798887" cy="2103438"/>
        </p:xfrm>
        <a:graphic>
          <a:graphicData uri="http://schemas.openxmlformats.org/presentationml/2006/ole">
            <p:oleObj spid="_x0000_s163867" name="Equation" r:id="rId3" imgW="1651000" imgH="914400" progId="Equation.DSMT4">
              <p:embed/>
            </p:oleObj>
          </a:graphicData>
        </a:graphic>
      </p:graphicFrame>
      <p:sp>
        <p:nvSpPr>
          <p:cNvPr id="64" name="TextBox 63"/>
          <p:cNvSpPr txBox="1"/>
          <p:nvPr/>
        </p:nvSpPr>
        <p:spPr>
          <a:xfrm>
            <a:off x="5076056" y="2924944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Quitte</a:t>
            </a:r>
            <a:r>
              <a:rPr lang="en-CA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de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220072" y="3314005"/>
            <a:ext cx="495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156176" y="3314005"/>
            <a:ext cx="495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804248" y="3314005"/>
            <a:ext cx="495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7452320" y="3314005"/>
            <a:ext cx="495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644008" y="3818061"/>
            <a:ext cx="495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4644008" y="4250109"/>
            <a:ext cx="495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4644008" y="4826173"/>
            <a:ext cx="495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4644008" y="5330229"/>
            <a:ext cx="495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</a:t>
            </a:r>
          </a:p>
        </p:txBody>
      </p:sp>
      <p:sp>
        <p:nvSpPr>
          <p:cNvPr id="75" name="TextBox 74"/>
          <p:cNvSpPr txBox="1"/>
          <p:nvPr/>
        </p:nvSpPr>
        <p:spPr>
          <a:xfrm rot="16200000">
            <a:off x="3362673" y="4595340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Arrive à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1079612" y="3501008"/>
            <a:ext cx="648072" cy="648072"/>
            <a:chOff x="899592" y="2636912"/>
            <a:chExt cx="648072" cy="648072"/>
          </a:xfrm>
        </p:grpSpPr>
        <p:sp>
          <p:nvSpPr>
            <p:cNvPr id="37" name="Oval 36"/>
            <p:cNvSpPr/>
            <p:nvPr/>
          </p:nvSpPr>
          <p:spPr>
            <a:xfrm>
              <a:off x="899592" y="2636912"/>
              <a:ext cx="648072" cy="64807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899592" y="2708920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2800" dirty="0" smtClean="0">
                  <a:latin typeface="Arial" pitchFamily="34" charset="0"/>
                  <a:cs typeface="Arial" pitchFamily="34" charset="0"/>
                </a:rPr>
                <a:t>A</a:t>
              </a:r>
              <a:endParaRPr lang="en-CA" sz="28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2807804" y="3501008"/>
            <a:ext cx="648072" cy="648072"/>
            <a:chOff x="899592" y="2636912"/>
            <a:chExt cx="648072" cy="648072"/>
          </a:xfrm>
        </p:grpSpPr>
        <p:sp>
          <p:nvSpPr>
            <p:cNvPr id="40" name="Oval 39"/>
            <p:cNvSpPr/>
            <p:nvPr/>
          </p:nvSpPr>
          <p:spPr>
            <a:xfrm>
              <a:off x="899592" y="2636912"/>
              <a:ext cx="648072" cy="64807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899592" y="2708920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2800" dirty="0" smtClean="0">
                  <a:latin typeface="Arial" pitchFamily="34" charset="0"/>
                  <a:cs typeface="Arial" pitchFamily="34" charset="0"/>
                </a:rPr>
                <a:t>B</a:t>
              </a:r>
              <a:endParaRPr lang="en-CA" sz="28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2807804" y="5085184"/>
            <a:ext cx="648072" cy="648072"/>
            <a:chOff x="899592" y="2636912"/>
            <a:chExt cx="648072" cy="648072"/>
          </a:xfrm>
        </p:grpSpPr>
        <p:sp>
          <p:nvSpPr>
            <p:cNvPr id="45" name="Oval 44"/>
            <p:cNvSpPr/>
            <p:nvPr/>
          </p:nvSpPr>
          <p:spPr>
            <a:xfrm>
              <a:off x="899592" y="2636912"/>
              <a:ext cx="648072" cy="64807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99592" y="2708920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2800" dirty="0" smtClean="0">
                  <a:latin typeface="Arial" pitchFamily="34" charset="0"/>
                  <a:cs typeface="Arial" pitchFamily="34" charset="0"/>
                </a:rPr>
                <a:t>D</a:t>
              </a:r>
              <a:endParaRPr lang="en-CA" sz="28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079612" y="5157192"/>
            <a:ext cx="648072" cy="648072"/>
            <a:chOff x="899592" y="2636912"/>
            <a:chExt cx="648072" cy="648072"/>
          </a:xfrm>
        </p:grpSpPr>
        <p:sp>
          <p:nvSpPr>
            <p:cNvPr id="48" name="Oval 47"/>
            <p:cNvSpPr/>
            <p:nvPr/>
          </p:nvSpPr>
          <p:spPr>
            <a:xfrm>
              <a:off x="899592" y="2636912"/>
              <a:ext cx="648072" cy="64807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899592" y="2708920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2800" dirty="0" smtClean="0">
                  <a:latin typeface="Arial" pitchFamily="34" charset="0"/>
                  <a:cs typeface="Arial" pitchFamily="34" charset="0"/>
                </a:rPr>
                <a:t>C</a:t>
              </a:r>
              <a:endParaRPr lang="en-CA" sz="2800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50" name="Straight Arrow Connector 49"/>
          <p:cNvCxnSpPr>
            <a:stCxn id="37" idx="6"/>
            <a:endCxn id="42" idx="1"/>
          </p:cNvCxnSpPr>
          <p:nvPr/>
        </p:nvCxnSpPr>
        <p:spPr>
          <a:xfrm>
            <a:off x="1727684" y="3825044"/>
            <a:ext cx="1080120" cy="958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38" idx="3"/>
            <a:endCxn id="46" idx="1"/>
          </p:cNvCxnSpPr>
          <p:nvPr/>
        </p:nvCxnSpPr>
        <p:spPr>
          <a:xfrm>
            <a:off x="1727684" y="3834626"/>
            <a:ext cx="1080120" cy="15841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7" idx="4"/>
            <a:endCxn id="48" idx="0"/>
          </p:cNvCxnSpPr>
          <p:nvPr/>
        </p:nvCxnSpPr>
        <p:spPr>
          <a:xfrm>
            <a:off x="1403648" y="4149080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5" idx="0"/>
            <a:endCxn id="40" idx="4"/>
          </p:cNvCxnSpPr>
          <p:nvPr/>
        </p:nvCxnSpPr>
        <p:spPr>
          <a:xfrm flipV="1">
            <a:off x="3131840" y="4149080"/>
            <a:ext cx="0" cy="9361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45" idx="4"/>
            <a:endCxn id="48" idx="5"/>
          </p:cNvCxnSpPr>
          <p:nvPr/>
        </p:nvCxnSpPr>
        <p:spPr>
          <a:xfrm flipH="1" flipV="1">
            <a:off x="1632776" y="5710356"/>
            <a:ext cx="1499064" cy="229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42" idx="3"/>
            <a:endCxn id="45" idx="7"/>
          </p:cNvCxnSpPr>
          <p:nvPr/>
        </p:nvCxnSpPr>
        <p:spPr>
          <a:xfrm flipH="1">
            <a:off x="3360968" y="3834626"/>
            <a:ext cx="94908" cy="13454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40" idx="0"/>
            <a:endCxn id="37" idx="0"/>
          </p:cNvCxnSpPr>
          <p:nvPr/>
        </p:nvCxnSpPr>
        <p:spPr>
          <a:xfrm flipH="1">
            <a:off x="1403648" y="3501008"/>
            <a:ext cx="172819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7" name="Shape 56"/>
          <p:cNvCxnSpPr>
            <a:stCxn id="48" idx="5"/>
            <a:endCxn id="49" idx="1"/>
          </p:cNvCxnSpPr>
          <p:nvPr/>
        </p:nvCxnSpPr>
        <p:spPr>
          <a:xfrm rot="5400000" flipH="1">
            <a:off x="1246421" y="5324001"/>
            <a:ext cx="219546" cy="553164"/>
          </a:xfrm>
          <a:prstGeom prst="curvedConnector4">
            <a:avLst>
              <a:gd name="adj1" fmla="val -158460"/>
              <a:gd name="adj2" fmla="val 192019"/>
            </a:avLst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Pièges dans la toile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3970784" cy="4801720"/>
          </a:xfrm>
        </p:spPr>
        <p:txBody>
          <a:bodyPr/>
          <a:lstStyle/>
          <a:p>
            <a:r>
              <a:rPr lang="fr-CA" dirty="0" smtClean="0"/>
              <a:t>L’internaute peut toujours marcher</a:t>
            </a:r>
          </a:p>
          <a:p>
            <a:r>
              <a:rPr lang="fr-CA" dirty="0" smtClean="0"/>
              <a:t>Mais il ne peut jamais quitter la page C</a:t>
            </a:r>
          </a:p>
          <a:p>
            <a:r>
              <a:rPr lang="fr-CA" dirty="0" err="1" smtClean="0"/>
              <a:t>PageRank</a:t>
            </a:r>
            <a:r>
              <a:rPr lang="fr-CA" dirty="0" smtClean="0"/>
              <a:t> converge à P(C) = 1 et la probabilité d’être ailleurs = 0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24</a:t>
            </a:fld>
            <a:endParaRPr lang="en-CA"/>
          </a:p>
        </p:txBody>
      </p:sp>
      <p:pic>
        <p:nvPicPr>
          <p:cNvPr id="173058" name="Picture 2" descr="C:\Users\Richy\Desktop\untitled.tif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424" r="7120"/>
          <a:stretch/>
        </p:blipFill>
        <p:spPr bwMode="auto">
          <a:xfrm>
            <a:off x="4381500" y="1556792"/>
            <a:ext cx="4771603" cy="4000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220072" y="4367039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>
                <a:solidFill>
                  <a:srgbClr val="FF0000"/>
                </a:solidFill>
              </a:rPr>
              <a:t>Page A</a:t>
            </a:r>
            <a:endParaRPr lang="fr-CA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16055" y="472514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>
                <a:solidFill>
                  <a:srgbClr val="1B00C0"/>
                </a:solidFill>
              </a:rPr>
              <a:t>Pages B ou D</a:t>
            </a:r>
            <a:endParaRPr lang="fr-CA" dirty="0">
              <a:solidFill>
                <a:srgbClr val="1B0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39903" y="191683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>
                <a:solidFill>
                  <a:srgbClr val="00B050"/>
                </a:solidFill>
              </a:rPr>
              <a:t>Page C</a:t>
            </a:r>
            <a:endParaRPr lang="fr-CA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Pièges dans la toile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On ajoute une constante de taxation </a:t>
            </a:r>
            <a:r>
              <a:rPr lang="fr-CA" i="1" dirty="0" smtClean="0">
                <a:latin typeface="Times New Roman" pitchFamily="18" charset="0"/>
                <a:cs typeface="Times New Roman" pitchFamily="18" charset="0"/>
              </a:rPr>
              <a:t>β</a:t>
            </a:r>
          </a:p>
          <a:p>
            <a:r>
              <a:rPr lang="fr-CA" dirty="0" smtClean="0"/>
              <a:t>Représente la probabilité que l’internaute décide aléatoirement d’arrêter tout et de recommencer la recherche</a:t>
            </a:r>
          </a:p>
          <a:p>
            <a:r>
              <a:rPr lang="fr-CA" dirty="0" smtClean="0"/>
              <a:t>Probabilité de </a:t>
            </a:r>
            <a:r>
              <a:rPr lang="fr-CA" i="1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fr-CA" dirty="0" smtClean="0"/>
              <a:t> que l’internaute continue à marcher, </a:t>
            </a:r>
            <a:r>
              <a:rPr lang="fr-CA" dirty="0" smtClean="0">
                <a:latin typeface="Times New Roman" pitchFamily="18" charset="0"/>
                <a:cs typeface="Times New Roman" pitchFamily="18" charset="0"/>
              </a:rPr>
              <a:t>(1-</a:t>
            </a:r>
            <a:r>
              <a:rPr lang="fr-CA" i="1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fr-CA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fr-CA" dirty="0" smtClean="0"/>
              <a:t>qu’il abandonne et recommence</a:t>
            </a:r>
          </a:p>
          <a:p>
            <a:endParaRPr lang="fr-CA" dirty="0" smtClean="0"/>
          </a:p>
          <a:p>
            <a:endParaRPr lang="fr-CA" dirty="0" smtClean="0"/>
          </a:p>
          <a:p>
            <a:r>
              <a:rPr lang="fr-CA" dirty="0" smtClean="0"/>
              <a:t>Fonctionne aussi contre les culs-de-sac</a:t>
            </a:r>
          </a:p>
          <a:p>
            <a:pPr lvl="1"/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(1-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CA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CA" dirty="0" smtClean="0"/>
              <a:t>empêche la probabilité de tomber à zéro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25</a:t>
            </a:fld>
            <a:endParaRPr lang="en-CA"/>
          </a:p>
        </p:txBody>
      </p:sp>
      <p:graphicFrame>
        <p:nvGraphicFramePr>
          <p:cNvPr id="164866" name="Object 2"/>
          <p:cNvGraphicFramePr>
            <a:graphicFrameLocks noChangeAspect="1"/>
          </p:cNvGraphicFramePr>
          <p:nvPr/>
        </p:nvGraphicFramePr>
        <p:xfrm>
          <a:off x="2987824" y="4653136"/>
          <a:ext cx="3352800" cy="520700"/>
        </p:xfrm>
        <a:graphic>
          <a:graphicData uri="http://schemas.openxmlformats.org/presentationml/2006/ole">
            <p:oleObj spid="_x0000_s164891" name="Equation" r:id="rId3" imgW="146050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Pièges dans la toile(exemple)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28800"/>
            <a:ext cx="9036496" cy="4945736"/>
          </a:xfrm>
        </p:spPr>
        <p:txBody>
          <a:bodyPr/>
          <a:lstStyle/>
          <a:p>
            <a:r>
              <a:rPr lang="fr-CA" dirty="0" smtClean="0"/>
              <a:t>Où se trouvera l’internaute après 0, 1, et 2 itérations?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26</a:t>
            </a:fld>
            <a:endParaRPr lang="en-CA"/>
          </a:p>
        </p:txBody>
      </p:sp>
      <p:graphicFrame>
        <p:nvGraphicFramePr>
          <p:cNvPr id="26" name="Object 4"/>
          <p:cNvGraphicFramePr>
            <a:graphicFrameLocks noChangeAspect="1"/>
          </p:cNvGraphicFramePr>
          <p:nvPr/>
        </p:nvGraphicFramePr>
        <p:xfrm>
          <a:off x="395536" y="5147257"/>
          <a:ext cx="2520280" cy="1710743"/>
        </p:xfrm>
        <a:graphic>
          <a:graphicData uri="http://schemas.openxmlformats.org/presentationml/2006/ole">
            <p:oleObj spid="_x0000_s165999" name="Equation" r:id="rId3" imgW="1346200" imgH="914400" progId="Equation.DSMT4">
              <p:embed/>
            </p:oleObj>
          </a:graphicData>
        </a:graphic>
      </p:graphicFrame>
      <p:grpSp>
        <p:nvGrpSpPr>
          <p:cNvPr id="30" name="Group 29"/>
          <p:cNvGrpSpPr/>
          <p:nvPr/>
        </p:nvGrpSpPr>
        <p:grpSpPr>
          <a:xfrm>
            <a:off x="647564" y="2132856"/>
            <a:ext cx="648072" cy="648072"/>
            <a:chOff x="899592" y="2636912"/>
            <a:chExt cx="648072" cy="648072"/>
          </a:xfrm>
        </p:grpSpPr>
        <p:sp>
          <p:nvSpPr>
            <p:cNvPr id="31" name="Oval 30"/>
            <p:cNvSpPr/>
            <p:nvPr/>
          </p:nvSpPr>
          <p:spPr>
            <a:xfrm>
              <a:off x="899592" y="2636912"/>
              <a:ext cx="648072" cy="64807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899592" y="2708920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2800" dirty="0" smtClean="0">
                  <a:latin typeface="Arial" pitchFamily="34" charset="0"/>
                  <a:cs typeface="Arial" pitchFamily="34" charset="0"/>
                </a:rPr>
                <a:t>A</a:t>
              </a:r>
              <a:endParaRPr lang="en-CA" sz="28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2375756" y="2132856"/>
            <a:ext cx="648072" cy="648072"/>
            <a:chOff x="899592" y="2636912"/>
            <a:chExt cx="648072" cy="648072"/>
          </a:xfrm>
        </p:grpSpPr>
        <p:sp>
          <p:nvSpPr>
            <p:cNvPr id="34" name="Oval 33"/>
            <p:cNvSpPr/>
            <p:nvPr/>
          </p:nvSpPr>
          <p:spPr>
            <a:xfrm>
              <a:off x="899592" y="2636912"/>
              <a:ext cx="648072" cy="64807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899592" y="2708920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2800" dirty="0" smtClean="0">
                  <a:latin typeface="Arial" pitchFamily="34" charset="0"/>
                  <a:cs typeface="Arial" pitchFamily="34" charset="0"/>
                </a:rPr>
                <a:t>B</a:t>
              </a:r>
              <a:endParaRPr lang="en-CA" sz="28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2375756" y="3717032"/>
            <a:ext cx="648072" cy="648072"/>
            <a:chOff x="899592" y="2636912"/>
            <a:chExt cx="648072" cy="648072"/>
          </a:xfrm>
        </p:grpSpPr>
        <p:sp>
          <p:nvSpPr>
            <p:cNvPr id="37" name="Oval 36"/>
            <p:cNvSpPr/>
            <p:nvPr/>
          </p:nvSpPr>
          <p:spPr>
            <a:xfrm>
              <a:off x="899592" y="2636912"/>
              <a:ext cx="648072" cy="64807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899592" y="2708920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2800" dirty="0" smtClean="0">
                  <a:latin typeface="Arial" pitchFamily="34" charset="0"/>
                  <a:cs typeface="Arial" pitchFamily="34" charset="0"/>
                </a:rPr>
                <a:t>D</a:t>
              </a:r>
              <a:endParaRPr lang="en-CA" sz="28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647564" y="3789040"/>
            <a:ext cx="648072" cy="648072"/>
            <a:chOff x="899592" y="2636912"/>
            <a:chExt cx="648072" cy="648072"/>
          </a:xfrm>
        </p:grpSpPr>
        <p:sp>
          <p:nvSpPr>
            <p:cNvPr id="40" name="Oval 39"/>
            <p:cNvSpPr/>
            <p:nvPr/>
          </p:nvSpPr>
          <p:spPr>
            <a:xfrm>
              <a:off x="899592" y="2636912"/>
              <a:ext cx="648072" cy="64807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899592" y="2708920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2800" dirty="0" smtClean="0">
                  <a:latin typeface="Arial" pitchFamily="34" charset="0"/>
                  <a:cs typeface="Arial" pitchFamily="34" charset="0"/>
                </a:rPr>
                <a:t>C</a:t>
              </a:r>
              <a:endParaRPr lang="en-CA" sz="2800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42" name="Straight Arrow Connector 41"/>
          <p:cNvCxnSpPr>
            <a:stCxn id="31" idx="6"/>
            <a:endCxn id="35" idx="1"/>
          </p:cNvCxnSpPr>
          <p:nvPr/>
        </p:nvCxnSpPr>
        <p:spPr>
          <a:xfrm>
            <a:off x="1295636" y="2456892"/>
            <a:ext cx="1080120" cy="958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2" idx="3"/>
            <a:endCxn id="38" idx="1"/>
          </p:cNvCxnSpPr>
          <p:nvPr/>
        </p:nvCxnSpPr>
        <p:spPr>
          <a:xfrm>
            <a:off x="1295636" y="2466474"/>
            <a:ext cx="1080120" cy="15841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31" idx="4"/>
            <a:endCxn id="40" idx="0"/>
          </p:cNvCxnSpPr>
          <p:nvPr/>
        </p:nvCxnSpPr>
        <p:spPr>
          <a:xfrm>
            <a:off x="971600" y="2780928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7" idx="0"/>
            <a:endCxn id="34" idx="4"/>
          </p:cNvCxnSpPr>
          <p:nvPr/>
        </p:nvCxnSpPr>
        <p:spPr>
          <a:xfrm flipV="1">
            <a:off x="2699792" y="2780928"/>
            <a:ext cx="0" cy="9361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37" idx="4"/>
            <a:endCxn id="40" idx="5"/>
          </p:cNvCxnSpPr>
          <p:nvPr/>
        </p:nvCxnSpPr>
        <p:spPr>
          <a:xfrm flipH="1" flipV="1">
            <a:off x="1200728" y="4342204"/>
            <a:ext cx="1499064" cy="229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35" idx="3"/>
            <a:endCxn id="37" idx="7"/>
          </p:cNvCxnSpPr>
          <p:nvPr/>
        </p:nvCxnSpPr>
        <p:spPr>
          <a:xfrm flipH="1">
            <a:off x="2928920" y="2466474"/>
            <a:ext cx="94908" cy="13454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34" idx="0"/>
            <a:endCxn id="31" idx="0"/>
          </p:cNvCxnSpPr>
          <p:nvPr/>
        </p:nvCxnSpPr>
        <p:spPr>
          <a:xfrm flipH="1">
            <a:off x="971600" y="2132856"/>
            <a:ext cx="172819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9" name="Shape 48"/>
          <p:cNvCxnSpPr>
            <a:stCxn id="40" idx="5"/>
            <a:endCxn id="41" idx="1"/>
          </p:cNvCxnSpPr>
          <p:nvPr/>
        </p:nvCxnSpPr>
        <p:spPr>
          <a:xfrm rot="5400000" flipH="1">
            <a:off x="814373" y="3955849"/>
            <a:ext cx="219546" cy="553164"/>
          </a:xfrm>
          <a:prstGeom prst="curvedConnector4">
            <a:avLst>
              <a:gd name="adj1" fmla="val -158460"/>
              <a:gd name="adj2" fmla="val 192019"/>
            </a:avLst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1259632" y="4653136"/>
            <a:ext cx="12843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CA" sz="28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CA" sz="2800" dirty="0" smtClean="0">
                <a:latin typeface="Times New Roman" pitchFamily="18" charset="0"/>
                <a:cs typeface="Times New Roman" pitchFamily="18" charset="0"/>
              </a:rPr>
              <a:t>= 0.8</a:t>
            </a:r>
            <a:endParaRPr lang="en-CA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589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15447635"/>
              </p:ext>
            </p:extLst>
          </p:nvPr>
        </p:nvGraphicFramePr>
        <p:xfrm>
          <a:off x="3588668" y="3042538"/>
          <a:ext cx="5431300" cy="1368152"/>
        </p:xfrm>
        <a:graphic>
          <a:graphicData uri="http://schemas.openxmlformats.org/presentationml/2006/ole">
            <p:oleObj spid="_x0000_s166000" name="Equation" r:id="rId4" imgW="3619500" imgH="914400" progId="Equation.DSMT4">
              <p:embed/>
            </p:oleObj>
          </a:graphicData>
        </a:graphic>
      </p:graphicFrame>
      <p:graphicFrame>
        <p:nvGraphicFramePr>
          <p:cNvPr id="16589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245937332"/>
              </p:ext>
            </p:extLst>
          </p:nvPr>
        </p:nvGraphicFramePr>
        <p:xfrm>
          <a:off x="3474318" y="4914746"/>
          <a:ext cx="5676900" cy="1314450"/>
        </p:xfrm>
        <a:graphic>
          <a:graphicData uri="http://schemas.openxmlformats.org/presentationml/2006/ole">
            <p:oleObj spid="_x0000_s166001" name="Equation" r:id="rId5" imgW="3937000" imgH="91440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048366035"/>
              </p:ext>
            </p:extLst>
          </p:nvPr>
        </p:nvGraphicFramePr>
        <p:xfrm>
          <a:off x="3779912" y="2295526"/>
          <a:ext cx="3097113" cy="432558"/>
        </p:xfrm>
        <a:graphic>
          <a:graphicData uri="http://schemas.openxmlformats.org/presentationml/2006/ole">
            <p:oleObj spid="_x0000_s166002" name="Equation" r:id="rId6" imgW="1981200" imgH="279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Pièges dans la toile(exemple)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6429" t="714" r="6429" b="-714"/>
          <a:stretch/>
        </p:blipFill>
        <p:spPr>
          <a:xfrm>
            <a:off x="3802757" y="1628800"/>
            <a:ext cx="5334000" cy="40005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27</a:t>
            </a:fld>
            <a:endParaRPr lang="en-CA"/>
          </a:p>
        </p:txBody>
      </p:sp>
      <p:sp>
        <p:nvSpPr>
          <p:cNvPr id="6" name="TextBox 5"/>
          <p:cNvSpPr txBox="1"/>
          <p:nvPr/>
        </p:nvSpPr>
        <p:spPr>
          <a:xfrm>
            <a:off x="6665937" y="4768577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>
                <a:solidFill>
                  <a:srgbClr val="FF0000"/>
                </a:solidFill>
              </a:rPr>
              <a:t>Page A</a:t>
            </a:r>
            <a:endParaRPr lang="fr-CA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65937" y="4399245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>
                <a:solidFill>
                  <a:srgbClr val="1B00C0"/>
                </a:solidFill>
              </a:rPr>
              <a:t>Pages B ou D</a:t>
            </a:r>
            <a:endParaRPr lang="fr-CA" dirty="0">
              <a:solidFill>
                <a:srgbClr val="1B0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09953" y="2752353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>
                <a:solidFill>
                  <a:srgbClr val="00B050"/>
                </a:solidFill>
              </a:rPr>
              <a:t>Page C</a:t>
            </a:r>
            <a:endParaRPr lang="fr-CA" dirty="0">
              <a:solidFill>
                <a:srgbClr val="00B05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772816"/>
            <a:ext cx="3970784" cy="480172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dirty="0" smtClean="0"/>
              <a:t>La page C reste la plus probable</a:t>
            </a:r>
          </a:p>
          <a:p>
            <a:r>
              <a:rPr lang="fr-CA" dirty="0" smtClean="0"/>
              <a:t>Mais les autres pages ne sont pas à zéro</a:t>
            </a:r>
            <a:endParaRPr lang="fr-CA" dirty="0"/>
          </a:p>
        </p:txBody>
      </p:sp>
    </p:spTree>
    <p:extLst>
      <p:ext uri="{BB962C8B-B14F-4D97-AF65-F5344CB8AC3E}">
        <p14:creationId xmlns="" xmlns:p14="http://schemas.microsoft.com/office/powerpoint/2010/main" val="122690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Spam de liens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5770984" cy="5112568"/>
          </a:xfrm>
        </p:spPr>
        <p:txBody>
          <a:bodyPr>
            <a:normAutofit fontScale="92500" lnSpcReduction="10000"/>
          </a:bodyPr>
          <a:lstStyle/>
          <a:p>
            <a:r>
              <a:rPr lang="fr-CA" dirty="0" smtClean="0"/>
              <a:t>Si quelqu’un crée beaucoup de liens vers leur site sur d’autres pages</a:t>
            </a:r>
          </a:p>
          <a:p>
            <a:pPr lvl="1"/>
            <a:r>
              <a:rPr lang="fr-CA" dirty="0" smtClean="0"/>
              <a:t>Utilise des bots pour écrire des commentaires sur des forums/blogs avec le lien</a:t>
            </a:r>
          </a:p>
          <a:p>
            <a:r>
              <a:rPr lang="fr-CA" dirty="0" smtClean="0"/>
              <a:t>Le site va dominer dans les probabilités!</a:t>
            </a:r>
          </a:p>
          <a:p>
            <a:pPr lvl="1"/>
            <a:r>
              <a:rPr lang="fr-CA" dirty="0" smtClean="0"/>
              <a:t>On doit détecter et éliminer ces pages</a:t>
            </a:r>
          </a:p>
          <a:p>
            <a:pPr lvl="1"/>
            <a:r>
              <a:rPr lang="fr-CA" dirty="0" smtClean="0"/>
              <a:t>Mais des pages légitimes ont la même structure (</a:t>
            </a:r>
            <a:r>
              <a:rPr lang="fr-CA" dirty="0" err="1" smtClean="0"/>
              <a:t>Wikipedia</a:t>
            </a:r>
            <a:r>
              <a:rPr lang="fr-CA" dirty="0" smtClean="0"/>
              <a:t>, gouvernement, etc.)</a:t>
            </a:r>
          </a:p>
          <a:p>
            <a:r>
              <a:rPr lang="fr-CA" dirty="0" smtClean="0"/>
              <a:t>Quoi faire? 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28</a:t>
            </a:fld>
            <a:endParaRPr lang="en-CA"/>
          </a:p>
        </p:txBody>
      </p:sp>
      <p:grpSp>
        <p:nvGrpSpPr>
          <p:cNvPr id="5" name="Group 4"/>
          <p:cNvGrpSpPr/>
          <p:nvPr/>
        </p:nvGrpSpPr>
        <p:grpSpPr>
          <a:xfrm>
            <a:off x="7668344" y="1592796"/>
            <a:ext cx="648072" cy="648072"/>
            <a:chOff x="899592" y="2636912"/>
            <a:chExt cx="648072" cy="648072"/>
          </a:xfrm>
        </p:grpSpPr>
        <p:sp>
          <p:nvSpPr>
            <p:cNvPr id="6" name="Oval 5"/>
            <p:cNvSpPr/>
            <p:nvPr/>
          </p:nvSpPr>
          <p:spPr>
            <a:xfrm>
              <a:off x="899592" y="2636912"/>
              <a:ext cx="648072" cy="64807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899592" y="2708920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2800" dirty="0" smtClean="0">
                  <a:latin typeface="Arial" pitchFamily="34" charset="0"/>
                  <a:cs typeface="Arial" pitchFamily="34" charset="0"/>
                </a:rPr>
                <a:t>A</a:t>
              </a:r>
              <a:endParaRPr lang="en-CA" sz="28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6300192" y="2868320"/>
            <a:ext cx="648072" cy="648072"/>
            <a:chOff x="899592" y="2636912"/>
            <a:chExt cx="648072" cy="648072"/>
          </a:xfrm>
        </p:grpSpPr>
        <p:sp>
          <p:nvSpPr>
            <p:cNvPr id="9" name="Oval 8"/>
            <p:cNvSpPr/>
            <p:nvPr/>
          </p:nvSpPr>
          <p:spPr>
            <a:xfrm>
              <a:off x="899592" y="2636912"/>
              <a:ext cx="648072" cy="64807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99592" y="2708920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2800" dirty="0" smtClean="0">
                  <a:latin typeface="Arial" pitchFamily="34" charset="0"/>
                  <a:cs typeface="Arial" pitchFamily="34" charset="0"/>
                </a:rPr>
                <a:t>B</a:t>
              </a:r>
              <a:endParaRPr lang="en-CA" sz="28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7740352" y="2890664"/>
            <a:ext cx="648072" cy="648072"/>
            <a:chOff x="899592" y="2636912"/>
            <a:chExt cx="648072" cy="648072"/>
          </a:xfrm>
        </p:grpSpPr>
        <p:sp>
          <p:nvSpPr>
            <p:cNvPr id="12" name="Oval 11"/>
            <p:cNvSpPr/>
            <p:nvPr/>
          </p:nvSpPr>
          <p:spPr>
            <a:xfrm>
              <a:off x="899592" y="2636912"/>
              <a:ext cx="648072" cy="64807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99592" y="2708920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2800" dirty="0" smtClean="0">
                  <a:latin typeface="Arial" pitchFamily="34" charset="0"/>
                  <a:cs typeface="Arial" pitchFamily="34" charset="0"/>
                </a:rPr>
                <a:t>D</a:t>
              </a:r>
              <a:endParaRPr lang="en-CA" sz="28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7020272" y="2881962"/>
            <a:ext cx="648072" cy="648072"/>
            <a:chOff x="899592" y="2636912"/>
            <a:chExt cx="648072" cy="648072"/>
          </a:xfrm>
        </p:grpSpPr>
        <p:sp>
          <p:nvSpPr>
            <p:cNvPr id="15" name="Oval 14"/>
            <p:cNvSpPr/>
            <p:nvPr/>
          </p:nvSpPr>
          <p:spPr>
            <a:xfrm>
              <a:off x="899592" y="2636912"/>
              <a:ext cx="648072" cy="64807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99592" y="2708920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2800" dirty="0" smtClean="0">
                  <a:latin typeface="Arial" pitchFamily="34" charset="0"/>
                  <a:cs typeface="Arial" pitchFamily="34" charset="0"/>
                </a:rPr>
                <a:t>C</a:t>
              </a:r>
              <a:endParaRPr lang="en-CA" sz="2800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7" name="Straight Arrow Connector 16"/>
          <p:cNvCxnSpPr>
            <a:stCxn id="9" idx="0"/>
            <a:endCxn id="6" idx="1"/>
          </p:cNvCxnSpPr>
          <p:nvPr/>
        </p:nvCxnSpPr>
        <p:spPr>
          <a:xfrm flipV="1">
            <a:off x="6624228" y="1687704"/>
            <a:ext cx="1139024" cy="11806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2" idx="0"/>
            <a:endCxn id="6" idx="4"/>
          </p:cNvCxnSpPr>
          <p:nvPr/>
        </p:nvCxnSpPr>
        <p:spPr>
          <a:xfrm flipH="1" flipV="1">
            <a:off x="7992380" y="2240868"/>
            <a:ext cx="72008" cy="6497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5" idx="0"/>
          </p:cNvCxnSpPr>
          <p:nvPr/>
        </p:nvCxnSpPr>
        <p:spPr>
          <a:xfrm flipV="1">
            <a:off x="7344308" y="2144151"/>
            <a:ext cx="396044" cy="73781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/>
        </p:nvGrpSpPr>
        <p:grpSpPr>
          <a:xfrm>
            <a:off x="8468816" y="2929343"/>
            <a:ext cx="648072" cy="648072"/>
            <a:chOff x="899592" y="2636912"/>
            <a:chExt cx="648072" cy="648072"/>
          </a:xfrm>
        </p:grpSpPr>
        <p:sp>
          <p:nvSpPr>
            <p:cNvPr id="21" name="Oval 20"/>
            <p:cNvSpPr/>
            <p:nvPr/>
          </p:nvSpPr>
          <p:spPr>
            <a:xfrm>
              <a:off x="899592" y="2636912"/>
              <a:ext cx="648072" cy="64807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99592" y="2708920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2800" dirty="0" smtClean="0">
                  <a:latin typeface="Arial" pitchFamily="34" charset="0"/>
                  <a:cs typeface="Arial" pitchFamily="34" charset="0"/>
                </a:rPr>
                <a:t>E</a:t>
              </a:r>
              <a:endParaRPr lang="en-CA" sz="2800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23" name="Straight Arrow Connector 22"/>
          <p:cNvCxnSpPr>
            <a:stCxn id="21" idx="0"/>
            <a:endCxn id="6" idx="6"/>
          </p:cNvCxnSpPr>
          <p:nvPr/>
        </p:nvCxnSpPr>
        <p:spPr>
          <a:xfrm flipH="1" flipV="1">
            <a:off x="8316416" y="1916832"/>
            <a:ext cx="476436" cy="101251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6374915" y="3648898"/>
            <a:ext cx="648072" cy="648072"/>
            <a:chOff x="899592" y="2636912"/>
            <a:chExt cx="648072" cy="648072"/>
          </a:xfrm>
        </p:grpSpPr>
        <p:sp>
          <p:nvSpPr>
            <p:cNvPr id="25" name="Oval 24"/>
            <p:cNvSpPr/>
            <p:nvPr/>
          </p:nvSpPr>
          <p:spPr>
            <a:xfrm>
              <a:off x="899592" y="2636912"/>
              <a:ext cx="648072" cy="64807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99592" y="2708920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2800" dirty="0" smtClean="0">
                  <a:latin typeface="Arial" pitchFamily="34" charset="0"/>
                  <a:cs typeface="Arial" pitchFamily="34" charset="0"/>
                </a:rPr>
                <a:t>F</a:t>
              </a:r>
              <a:endParaRPr lang="en-CA" sz="28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8177261" y="3745004"/>
            <a:ext cx="648072" cy="648072"/>
            <a:chOff x="899592" y="2636912"/>
            <a:chExt cx="648072" cy="648072"/>
          </a:xfrm>
        </p:grpSpPr>
        <p:sp>
          <p:nvSpPr>
            <p:cNvPr id="28" name="Oval 27"/>
            <p:cNvSpPr/>
            <p:nvPr/>
          </p:nvSpPr>
          <p:spPr>
            <a:xfrm>
              <a:off x="899592" y="2636912"/>
              <a:ext cx="648072" cy="64807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99592" y="2708920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2800" dirty="0" smtClean="0">
                  <a:latin typeface="Arial" pitchFamily="34" charset="0"/>
                  <a:cs typeface="Arial" pitchFamily="34" charset="0"/>
                </a:rPr>
                <a:t>H</a:t>
              </a:r>
              <a:endParaRPr lang="en-CA" sz="28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7320089" y="3692160"/>
            <a:ext cx="648072" cy="648072"/>
            <a:chOff x="899592" y="2636912"/>
            <a:chExt cx="648072" cy="648072"/>
          </a:xfrm>
        </p:grpSpPr>
        <p:sp>
          <p:nvSpPr>
            <p:cNvPr id="31" name="Oval 30"/>
            <p:cNvSpPr/>
            <p:nvPr/>
          </p:nvSpPr>
          <p:spPr>
            <a:xfrm>
              <a:off x="899592" y="2636912"/>
              <a:ext cx="648072" cy="64807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899592" y="2708920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2800" dirty="0" smtClean="0">
                  <a:latin typeface="Arial" pitchFamily="34" charset="0"/>
                  <a:cs typeface="Arial" pitchFamily="34" charset="0"/>
                </a:rPr>
                <a:t>G</a:t>
              </a:r>
              <a:endParaRPr lang="en-CA" sz="2800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33" name="Straight Arrow Connector 32"/>
          <p:cNvCxnSpPr>
            <a:stCxn id="25" idx="0"/>
            <a:endCxn id="6" idx="2"/>
          </p:cNvCxnSpPr>
          <p:nvPr/>
        </p:nvCxnSpPr>
        <p:spPr>
          <a:xfrm flipV="1">
            <a:off x="6698951" y="1916832"/>
            <a:ext cx="969393" cy="1732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31" idx="0"/>
          </p:cNvCxnSpPr>
          <p:nvPr/>
        </p:nvCxnSpPr>
        <p:spPr>
          <a:xfrm flipV="1">
            <a:off x="7644125" y="2204864"/>
            <a:ext cx="168235" cy="14872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8" idx="0"/>
            <a:endCxn id="6" idx="5"/>
          </p:cNvCxnSpPr>
          <p:nvPr/>
        </p:nvCxnSpPr>
        <p:spPr>
          <a:xfrm flipH="1" flipV="1">
            <a:off x="8221508" y="2145960"/>
            <a:ext cx="279789" cy="15990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Spam de liens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 fontScale="85000" lnSpcReduction="20000"/>
          </a:bodyPr>
          <a:lstStyle/>
          <a:p>
            <a:r>
              <a:rPr lang="fr-CA" dirty="0" smtClean="0"/>
              <a:t>Option 1: </a:t>
            </a:r>
            <a:r>
              <a:rPr lang="fr-CA" dirty="0" err="1" smtClean="0"/>
              <a:t>TrustRank</a:t>
            </a:r>
            <a:endParaRPr lang="fr-CA" dirty="0" smtClean="0"/>
          </a:p>
          <a:p>
            <a:r>
              <a:rPr lang="fr-CA" dirty="0" smtClean="0"/>
              <a:t>Définir une liste de « sites de confiance » </a:t>
            </a:r>
            <a:r>
              <a:rPr lang="fr-CA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fr-CA" dirty="0" smtClean="0"/>
              <a:t> qui ne sont probablement pas du spam</a:t>
            </a:r>
          </a:p>
          <a:p>
            <a:pPr lvl="1"/>
            <a:r>
              <a:rPr lang="fr-CA" dirty="0" smtClean="0"/>
              <a:t>Sites qui contrôlent et limitent qui peut ajouter du contenu: universités, gouvernements, compagnies, médias, etc. </a:t>
            </a:r>
          </a:p>
          <a:p>
            <a:pPr lvl="1"/>
            <a:r>
              <a:rPr lang="fr-CA" dirty="0" smtClean="0"/>
              <a:t>Nombre de pages dans </a:t>
            </a:r>
            <a:r>
              <a:rPr lang="fr-CA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fr-CA" dirty="0" smtClean="0">
                <a:latin typeface="Times New Roman" pitchFamily="18" charset="0"/>
                <a:cs typeface="Times New Roman" pitchFamily="18" charset="0"/>
              </a:rPr>
              <a:t> = | </a:t>
            </a:r>
            <a:r>
              <a:rPr lang="fr-CA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fr-C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CA" dirty="0" smtClean="0">
                <a:latin typeface="Times New Roman" pitchFamily="18" charset="0"/>
                <a:cs typeface="Times New Roman" pitchFamily="18" charset="0"/>
              </a:rPr>
              <a:t>|</a:t>
            </a:r>
          </a:p>
          <a:p>
            <a:r>
              <a:rPr lang="fr-CA" dirty="0" smtClean="0"/>
              <a:t>Le vecteur de probabilités initiales est:</a:t>
            </a:r>
          </a:p>
          <a:p>
            <a:endParaRPr lang="fr-CA" dirty="0" smtClean="0"/>
          </a:p>
          <a:p>
            <a:endParaRPr lang="fr-CA" dirty="0" smtClean="0"/>
          </a:p>
          <a:p>
            <a:endParaRPr lang="fr-CA" dirty="0" smtClean="0"/>
          </a:p>
          <a:p>
            <a:endParaRPr lang="fr-CA" dirty="0" smtClean="0"/>
          </a:p>
          <a:p>
            <a:r>
              <a:rPr lang="fr-CA" dirty="0" smtClean="0"/>
              <a:t>Crée une marche aléatoire biaisée en faveur des sites pertinents</a:t>
            </a:r>
          </a:p>
          <a:p>
            <a:pPr lvl="1"/>
            <a:r>
              <a:rPr lang="fr-CA" dirty="0" smtClean="0"/>
              <a:t>Sont les seuls sites renforcés par taxation</a:t>
            </a:r>
          </a:p>
          <a:p>
            <a:pPr lvl="1"/>
            <a:r>
              <a:rPr lang="fr-CA" dirty="0" smtClean="0"/>
              <a:t>Plus de probabilités propagées sur les liens partant de ces pages</a:t>
            </a:r>
          </a:p>
          <a:p>
            <a:endParaRPr lang="fr-CA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29</a:t>
            </a:fld>
            <a:endParaRPr lang="en-CA"/>
          </a:p>
        </p:txBody>
      </p:sp>
      <p:graphicFrame>
        <p:nvGraphicFramePr>
          <p:cNvPr id="192514" name="Object 2"/>
          <p:cNvGraphicFramePr>
            <a:graphicFrameLocks noChangeAspect="1"/>
          </p:cNvGraphicFramePr>
          <p:nvPr/>
        </p:nvGraphicFramePr>
        <p:xfrm>
          <a:off x="1979712" y="3933056"/>
          <a:ext cx="4680520" cy="1366414"/>
        </p:xfrm>
        <a:graphic>
          <a:graphicData uri="http://schemas.openxmlformats.org/presentationml/2006/ole">
            <p:oleObj spid="_x0000_s192514" name="Equation" r:id="rId3" imgW="2349500" imgH="685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Introduction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5" y="1700808"/>
            <a:ext cx="8711937" cy="5112568"/>
          </a:xfrm>
        </p:spPr>
        <p:txBody>
          <a:bodyPr>
            <a:normAutofit fontScale="85000" lnSpcReduction="20000"/>
          </a:bodyPr>
          <a:lstStyle/>
          <a:p>
            <a:r>
              <a:rPr lang="fr-CA" dirty="0" smtClean="0"/>
              <a:t>Les premiers engins de </a:t>
            </a:r>
            <a:br>
              <a:rPr lang="fr-CA" dirty="0" smtClean="0"/>
            </a:br>
            <a:r>
              <a:rPr lang="fr-CA" dirty="0" smtClean="0"/>
              <a:t>recherche web utilisaient une </a:t>
            </a:r>
            <a:br>
              <a:rPr lang="fr-CA" dirty="0" smtClean="0"/>
            </a:br>
            <a:r>
              <a:rPr lang="fr-CA" dirty="0" smtClean="0"/>
              <a:t>variété de techniques</a:t>
            </a:r>
          </a:p>
          <a:p>
            <a:pPr lvl="1"/>
            <a:r>
              <a:rPr lang="fr-CA" dirty="0" smtClean="0"/>
              <a:t>Robots d’indexation (</a:t>
            </a:r>
            <a:r>
              <a:rPr lang="fr-CA" i="1" dirty="0" smtClean="0"/>
              <a:t>web </a:t>
            </a:r>
            <a:br>
              <a:rPr lang="fr-CA" i="1" dirty="0" smtClean="0"/>
            </a:br>
            <a:r>
              <a:rPr lang="fr-CA" i="1" dirty="0" smtClean="0"/>
              <a:t>crawler</a:t>
            </a:r>
            <a:r>
              <a:rPr lang="fr-CA" dirty="0" smtClean="0"/>
              <a:t>) indexaient les mots </a:t>
            </a:r>
            <a:br>
              <a:rPr lang="fr-CA" dirty="0" smtClean="0"/>
            </a:br>
            <a:r>
              <a:rPr lang="fr-CA" dirty="0" smtClean="0"/>
              <a:t>clefs</a:t>
            </a:r>
          </a:p>
          <a:p>
            <a:pPr lvl="2"/>
            <a:r>
              <a:rPr lang="fr-CA" dirty="0" smtClean="0"/>
              <a:t>Facilement manipulés en </a:t>
            </a:r>
            <a:br>
              <a:rPr lang="fr-CA" dirty="0" smtClean="0"/>
            </a:br>
            <a:r>
              <a:rPr lang="fr-CA" dirty="0" smtClean="0"/>
              <a:t>ajoutant une liste de mots clefs </a:t>
            </a:r>
            <a:br>
              <a:rPr lang="fr-CA" dirty="0" smtClean="0"/>
            </a:br>
            <a:r>
              <a:rPr lang="fr-CA" dirty="0" smtClean="0"/>
              <a:t>sans pertinence au site web</a:t>
            </a:r>
          </a:p>
          <a:p>
            <a:pPr lvl="1"/>
            <a:r>
              <a:rPr lang="fr-CA" dirty="0" smtClean="0"/>
              <a:t>« J’aime » retourné par les </a:t>
            </a:r>
            <a:br>
              <a:rPr lang="fr-CA" dirty="0" smtClean="0"/>
            </a:br>
            <a:r>
              <a:rPr lang="fr-CA" dirty="0" smtClean="0"/>
              <a:t>utilisateurs après une requête</a:t>
            </a:r>
          </a:p>
          <a:p>
            <a:pPr lvl="2"/>
            <a:r>
              <a:rPr lang="fr-CA" dirty="0" smtClean="0"/>
              <a:t>Utilisé de manière inconsistante </a:t>
            </a:r>
          </a:p>
          <a:p>
            <a:pPr lvl="1"/>
            <a:r>
              <a:rPr lang="fr-CA" dirty="0" smtClean="0"/>
              <a:t>Sites cliqués par les utilisateurs après </a:t>
            </a:r>
            <a:r>
              <a:rPr lang="fr-CA" dirty="0"/>
              <a:t>une </a:t>
            </a:r>
            <a:r>
              <a:rPr lang="fr-CA" dirty="0" smtClean="0"/>
              <a:t>requête</a:t>
            </a:r>
          </a:p>
          <a:p>
            <a:pPr lvl="2"/>
            <a:r>
              <a:rPr lang="fr-CA" dirty="0" smtClean="0"/>
              <a:t>Utilisateurs facilement distraits par des liens sans pertinence à la requête mais intéressants</a:t>
            </a:r>
          </a:p>
          <a:p>
            <a:pPr lvl="1"/>
            <a:r>
              <a:rPr lang="fr-CA" dirty="0" smtClean="0"/>
              <a:t>Combinaison de résultats de plusieurs outils de recherche</a:t>
            </a:r>
          </a:p>
          <a:p>
            <a:pPr lvl="2"/>
            <a:r>
              <a:rPr lang="fr-CA" dirty="0" smtClean="0"/>
              <a:t>Inutile lorsqu’un outil de recherche est toujours meilleur que les autres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3</a:t>
            </a:fld>
            <a:endParaRPr lang="en-CA"/>
          </a:p>
        </p:txBody>
      </p:sp>
      <p:pic>
        <p:nvPicPr>
          <p:cNvPr id="81924" name="Picture 4" descr="C:\Users\Richy\Desktop\7qs6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4024" y="1700808"/>
            <a:ext cx="3963449" cy="306027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6358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Spam de liens</a:t>
            </a:r>
            <a:endParaRPr lang="fr-CA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fr-CA" dirty="0" smtClean="0"/>
                  <a:t>Option 2: Filtrage de masse de spam</a:t>
                </a:r>
              </a:p>
              <a:p>
                <a:r>
                  <a:rPr lang="fr-CA" dirty="0" smtClean="0"/>
                  <a:t>On calcule la probabilité de chaque page </a:t>
                </a:r>
                <a:r>
                  <a:rPr lang="fr-CA" i="1" dirty="0" smtClean="0"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lang="fr-CA" dirty="0" smtClean="0"/>
                  <a:t> par </a:t>
                </a:r>
                <a:r>
                  <a:rPr lang="fr-CA" dirty="0" err="1" smtClean="0"/>
                  <a:t>TrustRank</a:t>
                </a:r>
                <a:r>
                  <a:rPr lang="fr-CA" dirty="0" smtClean="0"/>
                  <a:t> (</a:t>
                </a:r>
                <a:r>
                  <a:rPr lang="fr-CA" i="1" dirty="0" err="1" smtClean="0"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fr-CA" i="1" baseline="-25000" dirty="0" err="1" smtClean="0"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lang="fr-CA" dirty="0" smtClean="0"/>
                  <a:t>) et PageRank (</a:t>
                </a:r>
                <a:r>
                  <a:rPr lang="fr-CA" i="1" dirty="0" smtClean="0"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lang="fr-CA" i="1" baseline="-25000" dirty="0" smtClean="0"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lang="fr-CA" dirty="0" smtClean="0"/>
                  <a:t>)</a:t>
                </a:r>
              </a:p>
              <a:p>
                <a:r>
                  <a:rPr lang="fr-CA" dirty="0" smtClean="0"/>
                  <a:t>On calcule la masse de spam de la page: </a:t>
                </a:r>
                <a:br>
                  <a:rPr lang="fr-CA" dirty="0" smtClean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fr-CA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CA" b="0" i="1" smtClean="0"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fr-CA" b="0" i="1" smtClean="0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fr-CA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fr-CA" b="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CA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CA" b="0" i="1" smtClean="0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fr-CA" i="1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r>
                          <a:rPr lang="fr-CA" b="0" i="1" smtClean="0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fr-CA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CA" b="0" i="1" smtClean="0"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fr-CA" i="1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CA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CA" b="0" i="1" smtClean="0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fr-CA" i="1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den>
                    </m:f>
                  </m:oMath>
                </a14:m>
                <a:endParaRPr lang="fr-CA" dirty="0" smtClean="0"/>
              </a:p>
              <a:p>
                <a:r>
                  <a:rPr lang="fr-CA" dirty="0" smtClean="0"/>
                  <a:t>On filtre les pages ayant une masse plus grande qu’un seuil</a:t>
                </a:r>
                <a:endParaRPr lang="fr-CA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1269" r="-2222"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30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Spam de liens (exemple)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31</a:t>
            </a:fld>
            <a:endParaRPr lang="en-CA"/>
          </a:p>
        </p:txBody>
      </p:sp>
      <p:graphicFrame>
        <p:nvGraphicFramePr>
          <p:cNvPr id="190466" name="Object 2"/>
          <p:cNvGraphicFramePr>
            <a:graphicFrameLocks noChangeAspect="1"/>
          </p:cNvGraphicFramePr>
          <p:nvPr/>
        </p:nvGraphicFramePr>
        <p:xfrm>
          <a:off x="3759200" y="2204864"/>
          <a:ext cx="5384800" cy="2738438"/>
        </p:xfrm>
        <a:graphic>
          <a:graphicData uri="http://schemas.openxmlformats.org/presentationml/2006/ole">
            <p:oleObj spid="_x0000_s190466" name="Equation" r:id="rId3" imgW="3136680" imgH="1600200" progId="Equation.DSMT4">
              <p:embed/>
            </p:oleObj>
          </a:graphicData>
        </a:graphic>
      </p:graphicFrame>
      <p:sp>
        <p:nvSpPr>
          <p:cNvPr id="75" name="Content Placeholder 2"/>
          <p:cNvSpPr txBox="1">
            <a:spLocks/>
          </p:cNvSpPr>
          <p:nvPr/>
        </p:nvSpPr>
        <p:spPr>
          <a:xfrm>
            <a:off x="323528" y="1628800"/>
            <a:ext cx="8820472" cy="648072"/>
          </a:xfrm>
          <a:prstGeom prst="rect">
            <a:avLst/>
          </a:prstGeom>
        </p:spPr>
        <p:txBody>
          <a:bodyPr vert="horz">
            <a:normAutofit fontScale="70000" lnSpcReduction="200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kumimoji="0" lang="en-CA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</a:t>
            </a:r>
            <a:r>
              <a:rPr kumimoji="0" lang="en-C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= {B, D}, </a:t>
            </a:r>
            <a:r>
              <a:rPr kumimoji="0" lang="el-GR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β</a:t>
            </a:r>
            <a:r>
              <a:rPr kumimoji="0" lang="en-CA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</a:t>
            </a:r>
            <a:r>
              <a:rPr kumimoji="0" lang="en-C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= 0.8</a:t>
            </a:r>
            <a:endParaRPr kumimoji="0" lang="en-CA" sz="2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kumimoji="0" lang="fr-C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Quelle sera la masse de spam </a:t>
            </a:r>
            <a:r>
              <a:rPr kumimoji="0" lang="fr-CA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des pages</a:t>
            </a:r>
            <a:r>
              <a:rPr kumimoji="0" lang="fr-C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?</a:t>
            </a:r>
            <a:endParaRPr kumimoji="0" lang="fr-CA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190467" name="Object 3"/>
          <p:cNvGraphicFramePr>
            <a:graphicFrameLocks noChangeAspect="1"/>
          </p:cNvGraphicFramePr>
          <p:nvPr/>
        </p:nvGraphicFramePr>
        <p:xfrm>
          <a:off x="5503862" y="5157192"/>
          <a:ext cx="3640138" cy="804862"/>
        </p:xfrm>
        <a:graphic>
          <a:graphicData uri="http://schemas.openxmlformats.org/presentationml/2006/ole">
            <p:oleObj spid="_x0000_s190467" name="Equation" r:id="rId4" imgW="2120760" imgH="469800" progId="Equation.DSMT4">
              <p:embed/>
            </p:oleObj>
          </a:graphicData>
        </a:graphic>
      </p:graphicFrame>
      <p:graphicFrame>
        <p:nvGraphicFramePr>
          <p:cNvPr id="190468" name="Object 4"/>
          <p:cNvGraphicFramePr>
            <a:graphicFrameLocks noChangeAspect="1"/>
          </p:cNvGraphicFramePr>
          <p:nvPr/>
        </p:nvGraphicFramePr>
        <p:xfrm>
          <a:off x="5461000" y="6053138"/>
          <a:ext cx="3683000" cy="804862"/>
        </p:xfrm>
        <a:graphic>
          <a:graphicData uri="http://schemas.openxmlformats.org/presentationml/2006/ole">
            <p:oleObj spid="_x0000_s190468" name="Equation" r:id="rId5" imgW="2145960" imgH="469800" progId="Equation.DSMT4">
              <p:embed/>
            </p:oleObj>
          </a:graphicData>
        </a:graphic>
      </p:graphicFrame>
      <p:sp>
        <p:nvSpPr>
          <p:cNvPr id="119" name="TextBox 118"/>
          <p:cNvSpPr txBox="1"/>
          <p:nvPr/>
        </p:nvSpPr>
        <p:spPr>
          <a:xfrm>
            <a:off x="4211960" y="544522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CA" dirty="0" err="1" smtClean="0"/>
              <a:t>PageRank</a:t>
            </a:r>
            <a:r>
              <a:rPr lang="fr-CA" dirty="0" smtClean="0"/>
              <a:t>:</a:t>
            </a:r>
            <a:endParaRPr lang="fr-CA" dirty="0"/>
          </a:p>
        </p:txBody>
      </p:sp>
      <p:sp>
        <p:nvSpPr>
          <p:cNvPr id="120" name="TextBox 119"/>
          <p:cNvSpPr txBox="1"/>
          <p:nvPr/>
        </p:nvSpPr>
        <p:spPr>
          <a:xfrm>
            <a:off x="4067944" y="630932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CA" dirty="0" err="1" smtClean="0"/>
              <a:t>TrustRank</a:t>
            </a:r>
            <a:r>
              <a:rPr lang="fr-CA" dirty="0" smtClean="0"/>
              <a:t>:</a:t>
            </a:r>
            <a:endParaRPr lang="fr-CA" dirty="0"/>
          </a:p>
        </p:txBody>
      </p:sp>
      <p:grpSp>
        <p:nvGrpSpPr>
          <p:cNvPr id="152" name="Group 151"/>
          <p:cNvGrpSpPr/>
          <p:nvPr/>
        </p:nvGrpSpPr>
        <p:grpSpPr>
          <a:xfrm>
            <a:off x="0" y="2389020"/>
            <a:ext cx="3563888" cy="4468980"/>
            <a:chOff x="0" y="2389020"/>
            <a:chExt cx="3563888" cy="4468980"/>
          </a:xfrm>
        </p:grpSpPr>
        <p:grpSp>
          <p:nvGrpSpPr>
            <p:cNvPr id="153" name="Group 6"/>
            <p:cNvGrpSpPr/>
            <p:nvPr/>
          </p:nvGrpSpPr>
          <p:grpSpPr>
            <a:xfrm>
              <a:off x="1570564" y="2389020"/>
              <a:ext cx="648072" cy="648072"/>
              <a:chOff x="899592" y="2636912"/>
              <a:chExt cx="648072" cy="648072"/>
            </a:xfrm>
          </p:grpSpPr>
          <p:sp>
            <p:nvSpPr>
              <p:cNvPr id="190" name="Oval 4"/>
              <p:cNvSpPr/>
              <p:nvPr/>
            </p:nvSpPr>
            <p:spPr>
              <a:xfrm>
                <a:off x="899592" y="2636912"/>
                <a:ext cx="648072" cy="648072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91" name="TextBox 5"/>
              <p:cNvSpPr txBox="1"/>
              <p:nvPr/>
            </p:nvSpPr>
            <p:spPr>
              <a:xfrm>
                <a:off x="899592" y="2708920"/>
                <a:ext cx="64807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CA" sz="2800" dirty="0" smtClean="0">
                    <a:latin typeface="Arial" pitchFamily="34" charset="0"/>
                    <a:cs typeface="Arial" pitchFamily="34" charset="0"/>
                  </a:rPr>
                  <a:t>A</a:t>
                </a:r>
                <a:endParaRPr lang="en-CA" sz="28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54" name="Group 7"/>
            <p:cNvGrpSpPr/>
            <p:nvPr/>
          </p:nvGrpSpPr>
          <p:grpSpPr>
            <a:xfrm>
              <a:off x="2915816" y="2420888"/>
              <a:ext cx="648072" cy="648072"/>
              <a:chOff x="899592" y="2636912"/>
              <a:chExt cx="648072" cy="648072"/>
            </a:xfrm>
          </p:grpSpPr>
          <p:sp>
            <p:nvSpPr>
              <p:cNvPr id="188" name="Oval 187"/>
              <p:cNvSpPr/>
              <p:nvPr/>
            </p:nvSpPr>
            <p:spPr>
              <a:xfrm>
                <a:off x="899592" y="2636912"/>
                <a:ext cx="648072" cy="648072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89" name="TextBox 188"/>
              <p:cNvSpPr txBox="1"/>
              <p:nvPr/>
            </p:nvSpPr>
            <p:spPr>
              <a:xfrm>
                <a:off x="899592" y="2708920"/>
                <a:ext cx="64807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CA" sz="2800" dirty="0" smtClean="0">
                    <a:latin typeface="Arial" pitchFamily="34" charset="0"/>
                    <a:cs typeface="Arial" pitchFamily="34" charset="0"/>
                  </a:rPr>
                  <a:t>B</a:t>
                </a:r>
                <a:endParaRPr lang="en-CA" sz="28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55" name="Group 10"/>
            <p:cNvGrpSpPr/>
            <p:nvPr/>
          </p:nvGrpSpPr>
          <p:grpSpPr>
            <a:xfrm>
              <a:off x="2915816" y="3933056"/>
              <a:ext cx="648072" cy="648072"/>
              <a:chOff x="899592" y="2636912"/>
              <a:chExt cx="648072" cy="648072"/>
            </a:xfrm>
          </p:grpSpPr>
          <p:sp>
            <p:nvSpPr>
              <p:cNvPr id="186" name="Oval 19"/>
              <p:cNvSpPr/>
              <p:nvPr/>
            </p:nvSpPr>
            <p:spPr>
              <a:xfrm>
                <a:off x="899592" y="2636912"/>
                <a:ext cx="648072" cy="648072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87" name="TextBox 186"/>
              <p:cNvSpPr txBox="1"/>
              <p:nvPr/>
            </p:nvSpPr>
            <p:spPr>
              <a:xfrm>
                <a:off x="899592" y="2708920"/>
                <a:ext cx="64807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CA" sz="2800" dirty="0" smtClean="0">
                    <a:latin typeface="Arial" pitchFamily="34" charset="0"/>
                    <a:cs typeface="Arial" pitchFamily="34" charset="0"/>
                  </a:rPr>
                  <a:t>D</a:t>
                </a:r>
                <a:endParaRPr lang="en-CA" sz="28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56" name="Group 13"/>
            <p:cNvGrpSpPr/>
            <p:nvPr/>
          </p:nvGrpSpPr>
          <p:grpSpPr>
            <a:xfrm>
              <a:off x="1570564" y="4045204"/>
              <a:ext cx="648072" cy="648072"/>
              <a:chOff x="899592" y="2636912"/>
              <a:chExt cx="648072" cy="648072"/>
            </a:xfrm>
          </p:grpSpPr>
          <p:sp>
            <p:nvSpPr>
              <p:cNvPr id="184" name="Oval 17"/>
              <p:cNvSpPr/>
              <p:nvPr/>
            </p:nvSpPr>
            <p:spPr>
              <a:xfrm>
                <a:off x="899592" y="2636912"/>
                <a:ext cx="648072" cy="648072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85" name="TextBox 18"/>
              <p:cNvSpPr txBox="1"/>
              <p:nvPr/>
            </p:nvSpPr>
            <p:spPr>
              <a:xfrm>
                <a:off x="899592" y="2708920"/>
                <a:ext cx="64807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CA" sz="2800" dirty="0" smtClean="0">
                    <a:latin typeface="Arial" pitchFamily="34" charset="0"/>
                    <a:cs typeface="Arial" pitchFamily="34" charset="0"/>
                  </a:rPr>
                  <a:t>C</a:t>
                </a:r>
                <a:endParaRPr lang="en-CA" sz="28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157" name="Straight Arrow Connector 156"/>
            <p:cNvCxnSpPr>
              <a:stCxn id="191" idx="3"/>
              <a:endCxn id="189" idx="1"/>
            </p:cNvCxnSpPr>
            <p:nvPr/>
          </p:nvCxnSpPr>
          <p:spPr>
            <a:xfrm>
              <a:off x="2218636" y="2722638"/>
              <a:ext cx="697180" cy="3186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8" name="Straight Arrow Connector 157"/>
            <p:cNvCxnSpPr>
              <a:stCxn id="190" idx="5"/>
              <a:endCxn id="187" idx="1"/>
            </p:cNvCxnSpPr>
            <p:nvPr/>
          </p:nvCxnSpPr>
          <p:spPr>
            <a:xfrm>
              <a:off x="2123728" y="2942184"/>
              <a:ext cx="792088" cy="132449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9" name="Straight Arrow Connector 158"/>
            <p:cNvCxnSpPr/>
            <p:nvPr/>
          </p:nvCxnSpPr>
          <p:spPr>
            <a:xfrm>
              <a:off x="1894600" y="3037092"/>
              <a:ext cx="0" cy="100811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0" name="Straight Arrow Connector 159"/>
            <p:cNvCxnSpPr>
              <a:endCxn id="188" idx="4"/>
            </p:cNvCxnSpPr>
            <p:nvPr/>
          </p:nvCxnSpPr>
          <p:spPr>
            <a:xfrm flipV="1">
              <a:off x="3239852" y="3068960"/>
              <a:ext cx="0" cy="86409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1" name="Straight Arrow Connector 160"/>
            <p:cNvCxnSpPr/>
            <p:nvPr/>
          </p:nvCxnSpPr>
          <p:spPr>
            <a:xfrm flipH="1">
              <a:off x="2123728" y="4581128"/>
              <a:ext cx="1116124" cy="1724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2" name="Straight Arrow Connector 161"/>
            <p:cNvCxnSpPr>
              <a:stCxn id="189" idx="3"/>
            </p:cNvCxnSpPr>
            <p:nvPr/>
          </p:nvCxnSpPr>
          <p:spPr>
            <a:xfrm flipH="1">
              <a:off x="3468980" y="2754506"/>
              <a:ext cx="94908" cy="127345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3" name="Straight Arrow Connector 162"/>
            <p:cNvCxnSpPr>
              <a:stCxn id="188" idx="0"/>
            </p:cNvCxnSpPr>
            <p:nvPr/>
          </p:nvCxnSpPr>
          <p:spPr>
            <a:xfrm flipH="1">
              <a:off x="2123728" y="2420888"/>
              <a:ext cx="1116124" cy="7200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4" name="Straight Arrow Connector 163"/>
            <p:cNvCxnSpPr/>
            <p:nvPr/>
          </p:nvCxnSpPr>
          <p:spPr>
            <a:xfrm flipV="1">
              <a:off x="1570564" y="2722638"/>
              <a:ext cx="0" cy="165618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165" name="Group 10"/>
            <p:cNvGrpSpPr/>
            <p:nvPr/>
          </p:nvGrpSpPr>
          <p:grpSpPr>
            <a:xfrm>
              <a:off x="1475656" y="5030416"/>
              <a:ext cx="648072" cy="648072"/>
              <a:chOff x="899592" y="2636912"/>
              <a:chExt cx="648072" cy="648072"/>
            </a:xfrm>
          </p:grpSpPr>
          <p:sp>
            <p:nvSpPr>
              <p:cNvPr id="182" name="Oval 181"/>
              <p:cNvSpPr/>
              <p:nvPr/>
            </p:nvSpPr>
            <p:spPr>
              <a:xfrm>
                <a:off x="899592" y="2636912"/>
                <a:ext cx="648072" cy="648072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83" name="TextBox 182"/>
              <p:cNvSpPr txBox="1"/>
              <p:nvPr/>
            </p:nvSpPr>
            <p:spPr>
              <a:xfrm>
                <a:off x="899592" y="2708920"/>
                <a:ext cx="64807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CA" sz="2800" dirty="0" smtClean="0">
                    <a:latin typeface="Arial" pitchFamily="34" charset="0"/>
                    <a:cs typeface="Arial" pitchFamily="34" charset="0"/>
                  </a:rPr>
                  <a:t>E</a:t>
                </a:r>
                <a:endParaRPr lang="en-CA" sz="28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66" name="Group 10"/>
            <p:cNvGrpSpPr/>
            <p:nvPr/>
          </p:nvGrpSpPr>
          <p:grpSpPr>
            <a:xfrm>
              <a:off x="0" y="3374232"/>
              <a:ext cx="648072" cy="648072"/>
              <a:chOff x="899592" y="2636912"/>
              <a:chExt cx="648072" cy="648072"/>
            </a:xfrm>
          </p:grpSpPr>
          <p:sp>
            <p:nvSpPr>
              <p:cNvPr id="180" name="Oval 179"/>
              <p:cNvSpPr/>
              <p:nvPr/>
            </p:nvSpPr>
            <p:spPr>
              <a:xfrm>
                <a:off x="899592" y="2636912"/>
                <a:ext cx="648072" cy="648072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81" name="TextBox 180"/>
              <p:cNvSpPr txBox="1"/>
              <p:nvPr/>
            </p:nvSpPr>
            <p:spPr>
              <a:xfrm>
                <a:off x="899592" y="2708920"/>
                <a:ext cx="64807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CA" sz="2800" dirty="0" smtClean="0">
                    <a:latin typeface="Arial" pitchFamily="34" charset="0"/>
                    <a:cs typeface="Arial" pitchFamily="34" charset="0"/>
                  </a:rPr>
                  <a:t>G</a:t>
                </a:r>
                <a:endParaRPr lang="en-CA" sz="28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67" name="Group 10"/>
            <p:cNvGrpSpPr/>
            <p:nvPr/>
          </p:nvGrpSpPr>
          <p:grpSpPr>
            <a:xfrm>
              <a:off x="1907704" y="6209928"/>
              <a:ext cx="648072" cy="648072"/>
              <a:chOff x="899592" y="2636912"/>
              <a:chExt cx="648072" cy="648072"/>
            </a:xfrm>
          </p:grpSpPr>
          <p:sp>
            <p:nvSpPr>
              <p:cNvPr id="178" name="Oval 177"/>
              <p:cNvSpPr/>
              <p:nvPr/>
            </p:nvSpPr>
            <p:spPr>
              <a:xfrm>
                <a:off x="899592" y="2636912"/>
                <a:ext cx="648072" cy="648072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79" name="TextBox 178"/>
              <p:cNvSpPr txBox="1"/>
              <p:nvPr/>
            </p:nvSpPr>
            <p:spPr>
              <a:xfrm>
                <a:off x="899592" y="2708920"/>
                <a:ext cx="64807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CA" sz="2800" dirty="0" smtClean="0">
                    <a:latin typeface="Arial" pitchFamily="34" charset="0"/>
                    <a:cs typeface="Arial" pitchFamily="34" charset="0"/>
                  </a:rPr>
                  <a:t>F</a:t>
                </a:r>
                <a:endParaRPr lang="en-CA" sz="28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168" name="Straight Arrow Connector 167"/>
            <p:cNvCxnSpPr>
              <a:stCxn id="190" idx="1"/>
              <a:endCxn id="180" idx="0"/>
            </p:cNvCxnSpPr>
            <p:nvPr/>
          </p:nvCxnSpPr>
          <p:spPr>
            <a:xfrm flipH="1">
              <a:off x="324036" y="2483928"/>
              <a:ext cx="1341436" cy="89030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9" name="Straight Arrow Connector 168"/>
            <p:cNvCxnSpPr>
              <a:endCxn id="180" idx="6"/>
            </p:cNvCxnSpPr>
            <p:nvPr/>
          </p:nvCxnSpPr>
          <p:spPr>
            <a:xfrm flipH="1" flipV="1">
              <a:off x="648072" y="3698268"/>
              <a:ext cx="922492" cy="67097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0" name="Straight Arrow Connector 169"/>
            <p:cNvCxnSpPr>
              <a:stCxn id="182" idx="1"/>
              <a:endCxn id="180" idx="5"/>
            </p:cNvCxnSpPr>
            <p:nvPr/>
          </p:nvCxnSpPr>
          <p:spPr>
            <a:xfrm flipH="1" flipV="1">
              <a:off x="553164" y="3927396"/>
              <a:ext cx="1017400" cy="119792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1" name="Straight Arrow Connector 170"/>
            <p:cNvCxnSpPr>
              <a:stCxn id="178" idx="2"/>
              <a:endCxn id="180" idx="4"/>
            </p:cNvCxnSpPr>
            <p:nvPr/>
          </p:nvCxnSpPr>
          <p:spPr>
            <a:xfrm flipH="1" flipV="1">
              <a:off x="324036" y="4022304"/>
              <a:ext cx="1583668" cy="251166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2" name="Straight Arrow Connector 171"/>
            <p:cNvCxnSpPr/>
            <p:nvPr/>
          </p:nvCxnSpPr>
          <p:spPr>
            <a:xfrm>
              <a:off x="1894600" y="4693276"/>
              <a:ext cx="13104" cy="33714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3" name="Straight Arrow Connector 172"/>
            <p:cNvCxnSpPr>
              <a:stCxn id="178" idx="0"/>
              <a:endCxn id="182" idx="5"/>
            </p:cNvCxnSpPr>
            <p:nvPr/>
          </p:nvCxnSpPr>
          <p:spPr>
            <a:xfrm flipH="1" flipV="1">
              <a:off x="2028820" y="5583580"/>
              <a:ext cx="202920" cy="62634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4" name="Straight Arrow Connector 173"/>
            <p:cNvCxnSpPr/>
            <p:nvPr/>
          </p:nvCxnSpPr>
          <p:spPr>
            <a:xfrm>
              <a:off x="2123728" y="4598368"/>
              <a:ext cx="360040" cy="172819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5" name="Straight Arrow Connector 174"/>
            <p:cNvCxnSpPr/>
            <p:nvPr/>
          </p:nvCxnSpPr>
          <p:spPr>
            <a:xfrm flipH="1" flipV="1">
              <a:off x="1665472" y="4598368"/>
              <a:ext cx="26208" cy="43204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6" name="Straight Arrow Connector 175"/>
            <p:cNvCxnSpPr/>
            <p:nvPr/>
          </p:nvCxnSpPr>
          <p:spPr>
            <a:xfrm>
              <a:off x="611560" y="3861048"/>
              <a:ext cx="1080120" cy="115212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7" name="Straight Arrow Connector 176"/>
            <p:cNvCxnSpPr/>
            <p:nvPr/>
          </p:nvCxnSpPr>
          <p:spPr>
            <a:xfrm>
              <a:off x="467544" y="4005064"/>
              <a:ext cx="1440160" cy="230425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Spam de liens (exemple)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32</a:t>
            </a:fld>
            <a:endParaRPr lang="en-CA"/>
          </a:p>
        </p:txBody>
      </p:sp>
      <p:sp>
        <p:nvSpPr>
          <p:cNvPr id="75" name="Content Placeholder 2"/>
          <p:cNvSpPr txBox="1">
            <a:spLocks/>
          </p:cNvSpPr>
          <p:nvPr/>
        </p:nvSpPr>
        <p:spPr>
          <a:xfrm>
            <a:off x="323528" y="1628800"/>
            <a:ext cx="8820472" cy="648072"/>
          </a:xfrm>
          <a:prstGeom prst="rect">
            <a:avLst/>
          </a:prstGeom>
        </p:spPr>
        <p:txBody>
          <a:bodyPr vert="horz">
            <a:normAutofit fontScale="70000" lnSpcReduction="200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kumimoji="0" lang="en-CA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</a:t>
            </a:r>
            <a:r>
              <a:rPr kumimoji="0" lang="en-C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= {B, D}, </a:t>
            </a:r>
            <a:r>
              <a:rPr kumimoji="0" lang="el-GR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β</a:t>
            </a:r>
            <a:r>
              <a:rPr kumimoji="0" lang="en-CA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</a:t>
            </a:r>
            <a:r>
              <a:rPr kumimoji="0" lang="en-C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= 0.8</a:t>
            </a:r>
            <a:endParaRPr kumimoji="0" lang="en-CA" sz="2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kumimoji="0" lang="fr-C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Quelle sera la masse de spam </a:t>
            </a:r>
            <a:r>
              <a:rPr kumimoji="0" lang="fr-CA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des pages</a:t>
            </a:r>
            <a:r>
              <a:rPr kumimoji="0" lang="fr-C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?</a:t>
            </a:r>
            <a:endParaRPr kumimoji="0" lang="fr-CA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3779912" y="2348880"/>
          <a:ext cx="5246053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418"/>
                <a:gridCol w="1421130"/>
                <a:gridCol w="1500505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Page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err="1" smtClean="0"/>
                        <a:t>PageRank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err="1" smtClean="0"/>
                        <a:t>TrustRank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Masse de spam</a:t>
                      </a:r>
                      <a:endParaRPr lang="fr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A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0.09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0.11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B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0.08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0.20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C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0.16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0.15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D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0.08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0.20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E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0.21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0.12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F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0.15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0.08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G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0.22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0.13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9" name="Table 98"/>
          <p:cNvGraphicFramePr>
            <a:graphicFrameLocks noGrp="1"/>
          </p:cNvGraphicFramePr>
          <p:nvPr/>
        </p:nvGraphicFramePr>
        <p:xfrm>
          <a:off x="3779912" y="2348880"/>
          <a:ext cx="5246053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418"/>
                <a:gridCol w="1421130"/>
                <a:gridCol w="1500505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r-CA" dirty="0" smtClean="0"/>
                    </a:p>
                    <a:p>
                      <a:endParaRPr lang="fr-CA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-0.22</a:t>
                      </a:r>
                      <a:endParaRPr lang="fr-CA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-1.50</a:t>
                      </a:r>
                      <a:endParaRPr lang="fr-CA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0.06</a:t>
                      </a:r>
                      <a:endParaRPr lang="fr-CA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-1.50</a:t>
                      </a:r>
                      <a:endParaRPr lang="fr-CA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0.43</a:t>
                      </a:r>
                      <a:endParaRPr lang="fr-CA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0.47</a:t>
                      </a:r>
                      <a:endParaRPr lang="fr-CA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0.41</a:t>
                      </a:r>
                      <a:endParaRPr lang="fr-CA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pSp>
        <p:nvGrpSpPr>
          <p:cNvPr id="100" name="Group 99"/>
          <p:cNvGrpSpPr/>
          <p:nvPr/>
        </p:nvGrpSpPr>
        <p:grpSpPr>
          <a:xfrm>
            <a:off x="0" y="2389020"/>
            <a:ext cx="3563888" cy="4468980"/>
            <a:chOff x="0" y="2389020"/>
            <a:chExt cx="3563888" cy="4468980"/>
          </a:xfrm>
        </p:grpSpPr>
        <p:grpSp>
          <p:nvGrpSpPr>
            <p:cNvPr id="101" name="Group 6"/>
            <p:cNvGrpSpPr/>
            <p:nvPr/>
          </p:nvGrpSpPr>
          <p:grpSpPr>
            <a:xfrm>
              <a:off x="1570564" y="2389020"/>
              <a:ext cx="648072" cy="648072"/>
              <a:chOff x="899592" y="2636912"/>
              <a:chExt cx="648072" cy="648072"/>
            </a:xfrm>
          </p:grpSpPr>
          <p:sp>
            <p:nvSpPr>
              <p:cNvPr id="138" name="Oval 4"/>
              <p:cNvSpPr/>
              <p:nvPr/>
            </p:nvSpPr>
            <p:spPr>
              <a:xfrm>
                <a:off x="899592" y="2636912"/>
                <a:ext cx="648072" cy="648072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39" name="TextBox 5"/>
              <p:cNvSpPr txBox="1"/>
              <p:nvPr/>
            </p:nvSpPr>
            <p:spPr>
              <a:xfrm>
                <a:off x="899592" y="2708920"/>
                <a:ext cx="64807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CA" sz="2800" dirty="0" smtClean="0">
                    <a:latin typeface="Arial" pitchFamily="34" charset="0"/>
                    <a:cs typeface="Arial" pitchFamily="34" charset="0"/>
                  </a:rPr>
                  <a:t>A</a:t>
                </a:r>
                <a:endParaRPr lang="en-CA" sz="28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02" name="Group 7"/>
            <p:cNvGrpSpPr/>
            <p:nvPr/>
          </p:nvGrpSpPr>
          <p:grpSpPr>
            <a:xfrm>
              <a:off x="2915816" y="2420888"/>
              <a:ext cx="648072" cy="648072"/>
              <a:chOff x="899592" y="2636912"/>
              <a:chExt cx="648072" cy="648072"/>
            </a:xfrm>
          </p:grpSpPr>
          <p:sp>
            <p:nvSpPr>
              <p:cNvPr id="136" name="Oval 135"/>
              <p:cNvSpPr/>
              <p:nvPr/>
            </p:nvSpPr>
            <p:spPr>
              <a:xfrm>
                <a:off x="899592" y="2636912"/>
                <a:ext cx="648072" cy="648072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899592" y="2708920"/>
                <a:ext cx="64807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CA" sz="2800" dirty="0" smtClean="0">
                    <a:latin typeface="Arial" pitchFamily="34" charset="0"/>
                    <a:cs typeface="Arial" pitchFamily="34" charset="0"/>
                  </a:rPr>
                  <a:t>B</a:t>
                </a:r>
                <a:endParaRPr lang="en-CA" sz="28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03" name="Group 10"/>
            <p:cNvGrpSpPr/>
            <p:nvPr/>
          </p:nvGrpSpPr>
          <p:grpSpPr>
            <a:xfrm>
              <a:off x="2915816" y="3933056"/>
              <a:ext cx="648072" cy="648072"/>
              <a:chOff x="899592" y="2636912"/>
              <a:chExt cx="648072" cy="648072"/>
            </a:xfrm>
          </p:grpSpPr>
          <p:sp>
            <p:nvSpPr>
              <p:cNvPr id="134" name="Oval 19"/>
              <p:cNvSpPr/>
              <p:nvPr/>
            </p:nvSpPr>
            <p:spPr>
              <a:xfrm>
                <a:off x="899592" y="2636912"/>
                <a:ext cx="648072" cy="648072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899592" y="2708920"/>
                <a:ext cx="64807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CA" sz="2800" dirty="0" smtClean="0">
                    <a:latin typeface="Arial" pitchFamily="34" charset="0"/>
                    <a:cs typeface="Arial" pitchFamily="34" charset="0"/>
                  </a:rPr>
                  <a:t>D</a:t>
                </a:r>
                <a:endParaRPr lang="en-CA" sz="28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04" name="Group 13"/>
            <p:cNvGrpSpPr/>
            <p:nvPr/>
          </p:nvGrpSpPr>
          <p:grpSpPr>
            <a:xfrm>
              <a:off x="1570564" y="4045204"/>
              <a:ext cx="648072" cy="648072"/>
              <a:chOff x="899592" y="2636912"/>
              <a:chExt cx="648072" cy="648072"/>
            </a:xfrm>
          </p:grpSpPr>
          <p:sp>
            <p:nvSpPr>
              <p:cNvPr id="132" name="Oval 17"/>
              <p:cNvSpPr/>
              <p:nvPr/>
            </p:nvSpPr>
            <p:spPr>
              <a:xfrm>
                <a:off x="899592" y="2636912"/>
                <a:ext cx="648072" cy="648072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33" name="TextBox 18"/>
              <p:cNvSpPr txBox="1"/>
              <p:nvPr/>
            </p:nvSpPr>
            <p:spPr>
              <a:xfrm>
                <a:off x="899592" y="2708920"/>
                <a:ext cx="64807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CA" sz="2800" dirty="0" smtClean="0">
                    <a:latin typeface="Arial" pitchFamily="34" charset="0"/>
                    <a:cs typeface="Arial" pitchFamily="34" charset="0"/>
                  </a:rPr>
                  <a:t>C</a:t>
                </a:r>
                <a:endParaRPr lang="en-CA" sz="28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105" name="Straight Arrow Connector 104"/>
            <p:cNvCxnSpPr>
              <a:stCxn id="139" idx="3"/>
              <a:endCxn id="137" idx="1"/>
            </p:cNvCxnSpPr>
            <p:nvPr/>
          </p:nvCxnSpPr>
          <p:spPr>
            <a:xfrm>
              <a:off x="2218636" y="2722638"/>
              <a:ext cx="697180" cy="3186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6" name="Straight Arrow Connector 105"/>
            <p:cNvCxnSpPr>
              <a:stCxn id="138" idx="5"/>
              <a:endCxn id="135" idx="1"/>
            </p:cNvCxnSpPr>
            <p:nvPr/>
          </p:nvCxnSpPr>
          <p:spPr>
            <a:xfrm>
              <a:off x="2123728" y="2942184"/>
              <a:ext cx="792088" cy="132449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/>
            <p:nvPr/>
          </p:nvCxnSpPr>
          <p:spPr>
            <a:xfrm>
              <a:off x="1894600" y="3037092"/>
              <a:ext cx="0" cy="100811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8" name="Straight Arrow Connector 107"/>
            <p:cNvCxnSpPr>
              <a:endCxn id="136" idx="4"/>
            </p:cNvCxnSpPr>
            <p:nvPr/>
          </p:nvCxnSpPr>
          <p:spPr>
            <a:xfrm flipV="1">
              <a:off x="3239852" y="3068960"/>
              <a:ext cx="0" cy="86409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9" name="Straight Arrow Connector 108"/>
            <p:cNvCxnSpPr/>
            <p:nvPr/>
          </p:nvCxnSpPr>
          <p:spPr>
            <a:xfrm flipH="1">
              <a:off x="2123728" y="4581128"/>
              <a:ext cx="1116124" cy="1724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0" name="Straight Arrow Connector 109"/>
            <p:cNvCxnSpPr>
              <a:stCxn id="137" idx="3"/>
            </p:cNvCxnSpPr>
            <p:nvPr/>
          </p:nvCxnSpPr>
          <p:spPr>
            <a:xfrm flipH="1">
              <a:off x="3468980" y="2754506"/>
              <a:ext cx="94908" cy="127345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1" name="Straight Arrow Connector 110"/>
            <p:cNvCxnSpPr>
              <a:stCxn id="136" idx="0"/>
            </p:cNvCxnSpPr>
            <p:nvPr/>
          </p:nvCxnSpPr>
          <p:spPr>
            <a:xfrm flipH="1">
              <a:off x="2123728" y="2420888"/>
              <a:ext cx="1116124" cy="7200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2" name="Straight Arrow Connector 111"/>
            <p:cNvCxnSpPr/>
            <p:nvPr/>
          </p:nvCxnSpPr>
          <p:spPr>
            <a:xfrm flipV="1">
              <a:off x="1570564" y="2722638"/>
              <a:ext cx="0" cy="165618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113" name="Group 10"/>
            <p:cNvGrpSpPr/>
            <p:nvPr/>
          </p:nvGrpSpPr>
          <p:grpSpPr>
            <a:xfrm>
              <a:off x="1475656" y="5030416"/>
              <a:ext cx="648072" cy="648072"/>
              <a:chOff x="899592" y="2636912"/>
              <a:chExt cx="648072" cy="648072"/>
            </a:xfrm>
          </p:grpSpPr>
          <p:sp>
            <p:nvSpPr>
              <p:cNvPr id="130" name="Oval 129"/>
              <p:cNvSpPr/>
              <p:nvPr/>
            </p:nvSpPr>
            <p:spPr>
              <a:xfrm>
                <a:off x="899592" y="2636912"/>
                <a:ext cx="648072" cy="648072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899592" y="2708920"/>
                <a:ext cx="64807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CA" sz="2800" dirty="0" smtClean="0">
                    <a:latin typeface="Arial" pitchFamily="34" charset="0"/>
                    <a:cs typeface="Arial" pitchFamily="34" charset="0"/>
                  </a:rPr>
                  <a:t>E</a:t>
                </a:r>
                <a:endParaRPr lang="en-CA" sz="28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14" name="Group 10"/>
            <p:cNvGrpSpPr/>
            <p:nvPr/>
          </p:nvGrpSpPr>
          <p:grpSpPr>
            <a:xfrm>
              <a:off x="0" y="3374232"/>
              <a:ext cx="648072" cy="648072"/>
              <a:chOff x="899592" y="2636912"/>
              <a:chExt cx="648072" cy="648072"/>
            </a:xfrm>
          </p:grpSpPr>
          <p:sp>
            <p:nvSpPr>
              <p:cNvPr id="128" name="Oval 127"/>
              <p:cNvSpPr/>
              <p:nvPr/>
            </p:nvSpPr>
            <p:spPr>
              <a:xfrm>
                <a:off x="899592" y="2636912"/>
                <a:ext cx="648072" cy="648072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29" name="TextBox 128"/>
              <p:cNvSpPr txBox="1"/>
              <p:nvPr/>
            </p:nvSpPr>
            <p:spPr>
              <a:xfrm>
                <a:off x="899592" y="2708920"/>
                <a:ext cx="64807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CA" sz="2800" dirty="0" smtClean="0">
                    <a:latin typeface="Arial" pitchFamily="34" charset="0"/>
                    <a:cs typeface="Arial" pitchFamily="34" charset="0"/>
                  </a:rPr>
                  <a:t>G</a:t>
                </a:r>
                <a:endParaRPr lang="en-CA" sz="28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15" name="Group 10"/>
            <p:cNvGrpSpPr/>
            <p:nvPr/>
          </p:nvGrpSpPr>
          <p:grpSpPr>
            <a:xfrm>
              <a:off x="1907704" y="6209928"/>
              <a:ext cx="648072" cy="648072"/>
              <a:chOff x="899592" y="2636912"/>
              <a:chExt cx="648072" cy="648072"/>
            </a:xfrm>
          </p:grpSpPr>
          <p:sp>
            <p:nvSpPr>
              <p:cNvPr id="126" name="Oval 125"/>
              <p:cNvSpPr/>
              <p:nvPr/>
            </p:nvSpPr>
            <p:spPr>
              <a:xfrm>
                <a:off x="899592" y="2636912"/>
                <a:ext cx="648072" cy="648072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27" name="TextBox 126"/>
              <p:cNvSpPr txBox="1"/>
              <p:nvPr/>
            </p:nvSpPr>
            <p:spPr>
              <a:xfrm>
                <a:off x="899592" y="2708920"/>
                <a:ext cx="64807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CA" sz="2800" dirty="0" smtClean="0">
                    <a:latin typeface="Arial" pitchFamily="34" charset="0"/>
                    <a:cs typeface="Arial" pitchFamily="34" charset="0"/>
                  </a:rPr>
                  <a:t>F</a:t>
                </a:r>
                <a:endParaRPr lang="en-CA" sz="28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116" name="Straight Arrow Connector 115"/>
            <p:cNvCxnSpPr>
              <a:stCxn id="138" idx="1"/>
              <a:endCxn id="128" idx="0"/>
            </p:cNvCxnSpPr>
            <p:nvPr/>
          </p:nvCxnSpPr>
          <p:spPr>
            <a:xfrm flipH="1">
              <a:off x="324036" y="2483928"/>
              <a:ext cx="1341436" cy="89030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7" name="Straight Arrow Connector 116"/>
            <p:cNvCxnSpPr>
              <a:endCxn id="128" idx="6"/>
            </p:cNvCxnSpPr>
            <p:nvPr/>
          </p:nvCxnSpPr>
          <p:spPr>
            <a:xfrm flipH="1" flipV="1">
              <a:off x="648072" y="3698268"/>
              <a:ext cx="922492" cy="67097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8" name="Straight Arrow Connector 117"/>
            <p:cNvCxnSpPr>
              <a:stCxn id="130" idx="1"/>
              <a:endCxn id="128" idx="5"/>
            </p:cNvCxnSpPr>
            <p:nvPr/>
          </p:nvCxnSpPr>
          <p:spPr>
            <a:xfrm flipH="1" flipV="1">
              <a:off x="553164" y="3927396"/>
              <a:ext cx="1017400" cy="119792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9" name="Straight Arrow Connector 118"/>
            <p:cNvCxnSpPr>
              <a:stCxn id="126" idx="2"/>
              <a:endCxn id="128" idx="4"/>
            </p:cNvCxnSpPr>
            <p:nvPr/>
          </p:nvCxnSpPr>
          <p:spPr>
            <a:xfrm flipH="1" flipV="1">
              <a:off x="324036" y="4022304"/>
              <a:ext cx="1583668" cy="251166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0" name="Straight Arrow Connector 119"/>
            <p:cNvCxnSpPr/>
            <p:nvPr/>
          </p:nvCxnSpPr>
          <p:spPr>
            <a:xfrm>
              <a:off x="1894600" y="4693276"/>
              <a:ext cx="13104" cy="33714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1" name="Straight Arrow Connector 120"/>
            <p:cNvCxnSpPr>
              <a:stCxn id="126" idx="0"/>
              <a:endCxn id="130" idx="5"/>
            </p:cNvCxnSpPr>
            <p:nvPr/>
          </p:nvCxnSpPr>
          <p:spPr>
            <a:xfrm flipH="1" flipV="1">
              <a:off x="2028820" y="5583580"/>
              <a:ext cx="202920" cy="62634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2" name="Straight Arrow Connector 121"/>
            <p:cNvCxnSpPr/>
            <p:nvPr/>
          </p:nvCxnSpPr>
          <p:spPr>
            <a:xfrm>
              <a:off x="2123728" y="4598368"/>
              <a:ext cx="360040" cy="172819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3" name="Straight Arrow Connector 122"/>
            <p:cNvCxnSpPr/>
            <p:nvPr/>
          </p:nvCxnSpPr>
          <p:spPr>
            <a:xfrm flipH="1" flipV="1">
              <a:off x="1665472" y="4598368"/>
              <a:ext cx="26208" cy="43204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4" name="Straight Arrow Connector 123"/>
            <p:cNvCxnSpPr/>
            <p:nvPr/>
          </p:nvCxnSpPr>
          <p:spPr>
            <a:xfrm>
              <a:off x="611560" y="3861048"/>
              <a:ext cx="1080120" cy="115212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5" name="Straight Arrow Connector 124"/>
            <p:cNvCxnSpPr/>
            <p:nvPr/>
          </p:nvCxnSpPr>
          <p:spPr>
            <a:xfrm>
              <a:off x="467544" y="4005064"/>
              <a:ext cx="1440160" cy="230425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Problèmes sur le réseau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Remarquez que les problèmes que </a:t>
            </a:r>
            <a:r>
              <a:rPr lang="fr-CA" dirty="0" err="1" smtClean="0"/>
              <a:t>PageRank</a:t>
            </a:r>
            <a:r>
              <a:rPr lang="fr-CA" dirty="0" smtClean="0"/>
              <a:t> rencontrent sont résolus par des constantes et des listes</a:t>
            </a:r>
          </a:p>
          <a:p>
            <a:pPr lvl="1"/>
            <a:r>
              <a:rPr lang="fr-CA" dirty="0" smtClean="0"/>
              <a:t>Constante de taxation</a:t>
            </a:r>
          </a:p>
          <a:p>
            <a:pPr lvl="1"/>
            <a:r>
              <a:rPr lang="fr-CA" dirty="0" smtClean="0"/>
              <a:t>Liste de sites de confiance</a:t>
            </a:r>
          </a:p>
          <a:p>
            <a:pPr lvl="1"/>
            <a:r>
              <a:rPr lang="fr-CA" dirty="0" smtClean="0"/>
              <a:t>Seuil de masse de spam</a:t>
            </a:r>
          </a:p>
          <a:p>
            <a:r>
              <a:rPr lang="fr-CA" dirty="0" smtClean="0"/>
              <a:t>L’implémentation de Google a plus de 250 valeurs ajustées précisément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33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Sujets dans </a:t>
            </a:r>
            <a:r>
              <a:rPr lang="fr-CA" dirty="0" err="1" smtClean="0"/>
              <a:t>PageRank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96544"/>
          </a:xfrm>
        </p:spPr>
        <p:txBody>
          <a:bodyPr>
            <a:normAutofit fontScale="92500" lnSpcReduction="10000"/>
          </a:bodyPr>
          <a:lstStyle/>
          <a:p>
            <a:r>
              <a:rPr lang="fr-CA" dirty="0" smtClean="0"/>
              <a:t>On a calculé PageRank avec l’importance des pages</a:t>
            </a:r>
          </a:p>
          <a:p>
            <a:r>
              <a:rPr lang="fr-CA" dirty="0" smtClean="0"/>
              <a:t>On a fait la supposition que toutes les pages sont également pertinentes</a:t>
            </a:r>
          </a:p>
          <a:p>
            <a:pPr lvl="1"/>
            <a:r>
              <a:rPr lang="fr-CA" dirty="0" smtClean="0"/>
              <a:t>Vecteur de probabilités initiales donne une valeur égale à toutes les pages</a:t>
            </a:r>
          </a:p>
          <a:p>
            <a:r>
              <a:rPr lang="fr-CA" dirty="0" smtClean="0"/>
              <a:t>Ce n’est pas la réalité</a:t>
            </a:r>
          </a:p>
          <a:p>
            <a:pPr lvl="1"/>
            <a:r>
              <a:rPr lang="fr-CA" dirty="0" smtClean="0"/>
              <a:t>L’internaute est intéressé à un sujet spécifique</a:t>
            </a:r>
          </a:p>
          <a:p>
            <a:pPr lvl="1"/>
            <a:r>
              <a:rPr lang="fr-CA" dirty="0" smtClean="0"/>
              <a:t>Il commence sur une page pertinente </a:t>
            </a:r>
          </a:p>
          <a:p>
            <a:pPr lvl="1"/>
            <a:r>
              <a:rPr lang="fr-CA" dirty="0" smtClean="0"/>
              <a:t>Il clique sur des liens pertinents</a:t>
            </a:r>
          </a:p>
          <a:p>
            <a:pPr lvl="1"/>
            <a:r>
              <a:rPr lang="fr-CA" dirty="0" smtClean="0"/>
              <a:t>Il finit sur une page pertinente</a:t>
            </a:r>
          </a:p>
          <a:p>
            <a:r>
              <a:rPr lang="fr-CA" dirty="0" smtClean="0"/>
              <a:t>Comment diriger la recherche vers les pages pertinentes?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34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226309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Sujets dans </a:t>
            </a:r>
            <a:r>
              <a:rPr lang="fr-CA" dirty="0" err="1" smtClean="0"/>
              <a:t>PageRank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CA" dirty="0" smtClean="0"/>
              <a:t>Suppose qu’on peut déterminer le sujet des pages</a:t>
            </a:r>
          </a:p>
          <a:p>
            <a:r>
              <a:rPr lang="fr-CA" dirty="0" smtClean="0"/>
              <a:t>On définit un « ensemble de </a:t>
            </a:r>
            <a:r>
              <a:rPr lang="fr-CA" dirty="0" err="1" smtClean="0"/>
              <a:t>téléportation</a:t>
            </a:r>
            <a:r>
              <a:rPr lang="fr-CA" dirty="0" smtClean="0"/>
              <a:t> » </a:t>
            </a:r>
            <a:r>
              <a:rPr lang="fr-CA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fr-CA" i="1" dirty="0" smtClean="0"/>
              <a:t> </a:t>
            </a:r>
            <a:r>
              <a:rPr lang="fr-CA" dirty="0" smtClean="0"/>
              <a:t>de pages pertinente à chaque sujet</a:t>
            </a:r>
          </a:p>
          <a:p>
            <a:pPr lvl="1"/>
            <a:r>
              <a:rPr lang="fr-CA" dirty="0" smtClean="0"/>
              <a:t>Nombre de pages dans </a:t>
            </a:r>
            <a:r>
              <a:rPr lang="fr-CA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fr-CA" dirty="0" smtClean="0">
                <a:latin typeface="Times New Roman" pitchFamily="18" charset="0"/>
                <a:cs typeface="Times New Roman" pitchFamily="18" charset="0"/>
              </a:rPr>
              <a:t> = | </a:t>
            </a:r>
            <a:r>
              <a:rPr lang="fr-CA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fr-CA" dirty="0" smtClean="0">
                <a:latin typeface="Times New Roman" pitchFamily="18" charset="0"/>
                <a:cs typeface="Times New Roman" pitchFamily="18" charset="0"/>
              </a:rPr>
              <a:t> |</a:t>
            </a:r>
          </a:p>
          <a:p>
            <a:r>
              <a:rPr lang="fr-CA" dirty="0" smtClean="0"/>
              <a:t>Le vecteur de probabilités initiales est:</a:t>
            </a:r>
          </a:p>
          <a:p>
            <a:endParaRPr lang="fr-CA" dirty="0" smtClean="0"/>
          </a:p>
          <a:p>
            <a:endParaRPr lang="fr-CA" dirty="0" smtClean="0"/>
          </a:p>
          <a:p>
            <a:endParaRPr lang="fr-CA" dirty="0" smtClean="0"/>
          </a:p>
          <a:p>
            <a:endParaRPr lang="fr-CA" dirty="0" smtClean="0"/>
          </a:p>
          <a:p>
            <a:r>
              <a:rPr lang="fr-CA" dirty="0" smtClean="0"/>
              <a:t>Crée une marche aléatoire biaisée en faveur des sites pertinents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35</a:t>
            </a:fld>
            <a:endParaRPr lang="en-CA"/>
          </a:p>
        </p:txBody>
      </p:sp>
      <p:graphicFrame>
        <p:nvGraphicFramePr>
          <p:cNvPr id="12390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576235920"/>
              </p:ext>
            </p:extLst>
          </p:nvPr>
        </p:nvGraphicFramePr>
        <p:xfrm>
          <a:off x="1619672" y="4005064"/>
          <a:ext cx="5394325" cy="1574800"/>
        </p:xfrm>
        <a:graphic>
          <a:graphicData uri="http://schemas.openxmlformats.org/presentationml/2006/ole">
            <p:oleObj spid="_x0000_s176147" name="Equation" r:id="rId3" imgW="2349500" imgH="685800" progId="Equation.DSMT4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22938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Sujets dans </a:t>
            </a:r>
            <a:r>
              <a:rPr lang="fr-CA" dirty="0" err="1" smtClean="0"/>
              <a:t>PageRank</a:t>
            </a:r>
            <a:r>
              <a:rPr lang="fr-CA" dirty="0" smtClean="0"/>
              <a:t> (exemple)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820472" cy="648072"/>
          </a:xfrm>
        </p:spPr>
        <p:txBody>
          <a:bodyPr>
            <a:normAutofit fontScale="70000" lnSpcReduction="20000"/>
          </a:bodyPr>
          <a:lstStyle/>
          <a:p>
            <a:r>
              <a:rPr lang="en-CA" i="1" dirty="0" smtClean="0"/>
              <a:t>S</a:t>
            </a:r>
            <a:r>
              <a:rPr lang="en-CA" dirty="0" smtClean="0"/>
              <a:t> = {B, D}, </a:t>
            </a:r>
            <a:r>
              <a:rPr lang="el-GR" i="1" dirty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CA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CA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0.8</a:t>
            </a:r>
            <a:endParaRPr lang="en-CA" i="1" dirty="0" smtClean="0"/>
          </a:p>
          <a:p>
            <a:r>
              <a:rPr lang="fr-CA" dirty="0" smtClean="0"/>
              <a:t>Où se trouvera l’internaute après 0, 1, et 2 itérations?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36</a:t>
            </a:fld>
            <a:endParaRPr lang="en-CA"/>
          </a:p>
        </p:txBody>
      </p:sp>
      <p:grpSp>
        <p:nvGrpSpPr>
          <p:cNvPr id="5" name="Group 4"/>
          <p:cNvGrpSpPr/>
          <p:nvPr/>
        </p:nvGrpSpPr>
        <p:grpSpPr>
          <a:xfrm>
            <a:off x="683568" y="2276872"/>
            <a:ext cx="2376264" cy="2304256"/>
            <a:chOff x="935596" y="2564904"/>
            <a:chExt cx="2376264" cy="2304256"/>
          </a:xfrm>
        </p:grpSpPr>
        <p:grpSp>
          <p:nvGrpSpPr>
            <p:cNvPr id="6" name="Group 6"/>
            <p:cNvGrpSpPr/>
            <p:nvPr/>
          </p:nvGrpSpPr>
          <p:grpSpPr>
            <a:xfrm>
              <a:off x="935596" y="2564904"/>
              <a:ext cx="648072" cy="648072"/>
              <a:chOff x="899592" y="2636912"/>
              <a:chExt cx="648072" cy="648072"/>
            </a:xfrm>
          </p:grpSpPr>
          <p:sp>
            <p:nvSpPr>
              <p:cNvPr id="24" name="Oval 4"/>
              <p:cNvSpPr/>
              <p:nvPr/>
            </p:nvSpPr>
            <p:spPr>
              <a:xfrm>
                <a:off x="899592" y="2636912"/>
                <a:ext cx="648072" cy="648072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25" name="TextBox 5"/>
              <p:cNvSpPr txBox="1"/>
              <p:nvPr/>
            </p:nvSpPr>
            <p:spPr>
              <a:xfrm>
                <a:off x="899592" y="2708920"/>
                <a:ext cx="64807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CA" sz="2800" dirty="0" smtClean="0">
                    <a:latin typeface="Arial" pitchFamily="34" charset="0"/>
                    <a:cs typeface="Arial" pitchFamily="34" charset="0"/>
                  </a:rPr>
                  <a:t>A</a:t>
                </a:r>
                <a:endParaRPr lang="en-CA" sz="28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7" name="Group 7"/>
            <p:cNvGrpSpPr/>
            <p:nvPr/>
          </p:nvGrpSpPr>
          <p:grpSpPr>
            <a:xfrm>
              <a:off x="2663788" y="2564904"/>
              <a:ext cx="648072" cy="648072"/>
              <a:chOff x="899592" y="2636912"/>
              <a:chExt cx="648072" cy="648072"/>
            </a:xfrm>
          </p:grpSpPr>
          <p:sp>
            <p:nvSpPr>
              <p:cNvPr id="22" name="Oval 21"/>
              <p:cNvSpPr/>
              <p:nvPr/>
            </p:nvSpPr>
            <p:spPr>
              <a:xfrm>
                <a:off x="899592" y="2636912"/>
                <a:ext cx="648072" cy="648072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899592" y="2708920"/>
                <a:ext cx="64807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CA" sz="2800" dirty="0" smtClean="0">
                    <a:latin typeface="Arial" pitchFamily="34" charset="0"/>
                    <a:cs typeface="Arial" pitchFamily="34" charset="0"/>
                  </a:rPr>
                  <a:t>B</a:t>
                </a:r>
                <a:endParaRPr lang="en-CA" sz="28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8" name="Group 10"/>
            <p:cNvGrpSpPr/>
            <p:nvPr/>
          </p:nvGrpSpPr>
          <p:grpSpPr>
            <a:xfrm>
              <a:off x="2663788" y="4149080"/>
              <a:ext cx="648072" cy="648072"/>
              <a:chOff x="899592" y="2636912"/>
              <a:chExt cx="648072" cy="648072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899592" y="2636912"/>
                <a:ext cx="648072" cy="648072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899592" y="2708920"/>
                <a:ext cx="64807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CA" sz="2800" dirty="0" smtClean="0">
                    <a:latin typeface="Arial" pitchFamily="34" charset="0"/>
                    <a:cs typeface="Arial" pitchFamily="34" charset="0"/>
                  </a:rPr>
                  <a:t>D</a:t>
                </a:r>
                <a:endParaRPr lang="en-CA" sz="28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9" name="Group 13"/>
            <p:cNvGrpSpPr/>
            <p:nvPr/>
          </p:nvGrpSpPr>
          <p:grpSpPr>
            <a:xfrm>
              <a:off x="935596" y="4221088"/>
              <a:ext cx="648072" cy="648072"/>
              <a:chOff x="899592" y="2636912"/>
              <a:chExt cx="648072" cy="648072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899592" y="2636912"/>
                <a:ext cx="648072" cy="648072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899592" y="2708920"/>
                <a:ext cx="64807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CA" sz="2800" dirty="0" smtClean="0">
                    <a:latin typeface="Arial" pitchFamily="34" charset="0"/>
                    <a:cs typeface="Arial" pitchFamily="34" charset="0"/>
                  </a:rPr>
                  <a:t>C</a:t>
                </a:r>
                <a:endParaRPr lang="en-CA" sz="28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10" name="Straight Arrow Connector 9"/>
            <p:cNvCxnSpPr>
              <a:endCxn id="23" idx="1"/>
            </p:cNvCxnSpPr>
            <p:nvPr/>
          </p:nvCxnSpPr>
          <p:spPr>
            <a:xfrm>
              <a:off x="1583668" y="2888940"/>
              <a:ext cx="1080120" cy="958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endCxn id="21" idx="1"/>
            </p:cNvCxnSpPr>
            <p:nvPr/>
          </p:nvCxnSpPr>
          <p:spPr>
            <a:xfrm>
              <a:off x="1583668" y="2898522"/>
              <a:ext cx="1080120" cy="158417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endCxn id="18" idx="0"/>
            </p:cNvCxnSpPr>
            <p:nvPr/>
          </p:nvCxnSpPr>
          <p:spPr>
            <a:xfrm>
              <a:off x="1259632" y="3212976"/>
              <a:ext cx="0" cy="100811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20" idx="0"/>
              <a:endCxn id="22" idx="4"/>
            </p:cNvCxnSpPr>
            <p:nvPr/>
          </p:nvCxnSpPr>
          <p:spPr>
            <a:xfrm flipV="1">
              <a:off x="2987824" y="3212976"/>
              <a:ext cx="0" cy="93610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20" idx="4"/>
              <a:endCxn id="18" idx="5"/>
            </p:cNvCxnSpPr>
            <p:nvPr/>
          </p:nvCxnSpPr>
          <p:spPr>
            <a:xfrm flipH="1" flipV="1">
              <a:off x="1488760" y="4774252"/>
              <a:ext cx="1499064" cy="229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23" idx="3"/>
              <a:endCxn id="20" idx="7"/>
            </p:cNvCxnSpPr>
            <p:nvPr/>
          </p:nvCxnSpPr>
          <p:spPr>
            <a:xfrm flipH="1">
              <a:off x="3216952" y="2898522"/>
              <a:ext cx="94908" cy="134546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22" idx="0"/>
            </p:cNvCxnSpPr>
            <p:nvPr/>
          </p:nvCxnSpPr>
          <p:spPr>
            <a:xfrm flipH="1">
              <a:off x="1259632" y="2564904"/>
              <a:ext cx="172819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9" idx="1"/>
            </p:cNvCxnSpPr>
            <p:nvPr/>
          </p:nvCxnSpPr>
          <p:spPr>
            <a:xfrm flipV="1">
              <a:off x="935596" y="2898522"/>
              <a:ext cx="0" cy="165618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aphicFrame>
        <p:nvGraphicFramePr>
          <p:cNvPr id="26" name="Object 4"/>
          <p:cNvGraphicFramePr>
            <a:graphicFrameLocks noChangeAspect="1"/>
          </p:cNvGraphicFramePr>
          <p:nvPr/>
        </p:nvGraphicFramePr>
        <p:xfrm>
          <a:off x="467544" y="4797152"/>
          <a:ext cx="2823892" cy="1916832"/>
        </p:xfrm>
        <a:graphic>
          <a:graphicData uri="http://schemas.openxmlformats.org/presentationml/2006/ole">
            <p:oleObj spid="_x0000_s174148" name="Equation" r:id="rId3" imgW="1346200" imgH="914400" progId="Equation.DSMT4">
              <p:embed/>
            </p:oleObj>
          </a:graphicData>
        </a:graphic>
      </p:graphicFrame>
      <p:graphicFrame>
        <p:nvGraphicFramePr>
          <p:cNvPr id="12493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251853414"/>
              </p:ext>
            </p:extLst>
          </p:nvPr>
        </p:nvGraphicFramePr>
        <p:xfrm>
          <a:off x="3707904" y="2394774"/>
          <a:ext cx="2520280" cy="477326"/>
        </p:xfrm>
        <a:graphic>
          <a:graphicData uri="http://schemas.openxmlformats.org/presentationml/2006/ole">
            <p:oleObj spid="_x0000_s174149" name="Equation" r:id="rId4" imgW="1459866" imgH="279279" progId="Equation.DSMT4">
              <p:embed/>
            </p:oleObj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50067249"/>
              </p:ext>
            </p:extLst>
          </p:nvPr>
        </p:nvGraphicFramePr>
        <p:xfrm>
          <a:off x="3635896" y="3255020"/>
          <a:ext cx="5297487" cy="1366837"/>
        </p:xfrm>
        <a:graphic>
          <a:graphicData uri="http://schemas.openxmlformats.org/presentationml/2006/ole">
            <p:oleObj spid="_x0000_s174150" name="Equation" r:id="rId5" imgW="3530600" imgH="914400" progId="Equation.DSMT4">
              <p:embed/>
            </p:oleObj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5002528"/>
              </p:ext>
            </p:extLst>
          </p:nvPr>
        </p:nvGraphicFramePr>
        <p:xfrm>
          <a:off x="3668985" y="4941168"/>
          <a:ext cx="5457825" cy="1314450"/>
        </p:xfrm>
        <a:graphic>
          <a:graphicData uri="http://schemas.openxmlformats.org/presentationml/2006/ole">
            <p:oleObj spid="_x0000_s174151" name="Equation" r:id="rId6" imgW="3784600" imgH="914400" progId="Equation.DSMT4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4240640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Sujets dans PageRank (exemple)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3970784" cy="4801720"/>
          </a:xfrm>
        </p:spPr>
        <p:txBody>
          <a:bodyPr/>
          <a:lstStyle/>
          <a:p>
            <a:r>
              <a:rPr lang="fr-CA" dirty="0" smtClean="0"/>
              <a:t>Il est plus probable que l’internaute se retrouve sur les pages pertinentes!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37</a:t>
            </a:fld>
            <a:endParaRPr lang="en-CA"/>
          </a:p>
        </p:txBody>
      </p:sp>
      <p:pic>
        <p:nvPicPr>
          <p:cNvPr id="175106" name="Picture 2" descr="C:\Users\Richy\Desktop\untitled.tif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7322"/>
          <a:stretch/>
        </p:blipFill>
        <p:spPr bwMode="auto">
          <a:xfrm>
            <a:off x="4200525" y="1484784"/>
            <a:ext cx="4943475" cy="4000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204210" y="415837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>
                <a:solidFill>
                  <a:srgbClr val="FF0000"/>
                </a:solidFill>
              </a:rPr>
              <a:t>Page A</a:t>
            </a:r>
            <a:endParaRPr lang="fr-CA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97885" y="378904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>
                <a:solidFill>
                  <a:srgbClr val="1B00C0"/>
                </a:solidFill>
              </a:rPr>
              <a:t>Pages B ou D</a:t>
            </a:r>
            <a:endParaRPr lang="fr-CA" dirty="0">
              <a:solidFill>
                <a:srgbClr val="1B0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97885" y="440839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>
                <a:solidFill>
                  <a:srgbClr val="00B050"/>
                </a:solidFill>
              </a:rPr>
              <a:t>Page C</a:t>
            </a:r>
            <a:endParaRPr lang="fr-CA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6070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Sujets dans PageRank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Comment </a:t>
            </a:r>
            <a:r>
              <a:rPr lang="fr-CA" dirty="0"/>
              <a:t>déterminer le sujet des pages?</a:t>
            </a:r>
          </a:p>
          <a:p>
            <a:r>
              <a:rPr lang="fr-CA" dirty="0" smtClean="0"/>
              <a:t>Premièrement, définir un lexique</a:t>
            </a:r>
          </a:p>
          <a:p>
            <a:pPr lvl="1"/>
            <a:r>
              <a:rPr lang="fr-CA" dirty="0" smtClean="0"/>
              <a:t>La première version de PageRank indexait 14 millions de mots</a:t>
            </a:r>
          </a:p>
          <a:p>
            <a:pPr lvl="1"/>
            <a:r>
              <a:rPr lang="fr-CA" dirty="0" smtClean="0"/>
              <a:t>Exclut les mots vides (</a:t>
            </a:r>
            <a:r>
              <a:rPr lang="fr-CA" i="1" dirty="0" smtClean="0"/>
              <a:t>stopwords</a:t>
            </a:r>
            <a:r>
              <a:rPr lang="fr-CA" dirty="0" smtClean="0"/>
              <a:t>) et les mots trop rares</a:t>
            </a:r>
          </a:p>
          <a:p>
            <a:r>
              <a:rPr lang="fr-CA" dirty="0" smtClean="0"/>
              <a:t>Deuxièmement, créer des liens</a:t>
            </a:r>
          </a:p>
          <a:p>
            <a:pPr lvl="1"/>
            <a:r>
              <a:rPr lang="fr-CA" dirty="0" smtClean="0"/>
              <a:t>Pour chaque mot, lier à une liste des pages où il apparaît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38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17771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Sujets dans PageRank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 lnSpcReduction="10000"/>
          </a:bodyPr>
          <a:lstStyle/>
          <a:p>
            <a:r>
              <a:rPr lang="fr-CA" dirty="0" smtClean="0"/>
              <a:t>Troisièmement, mesurer l’importance des mots pour la page</a:t>
            </a:r>
          </a:p>
          <a:p>
            <a:pPr lvl="1"/>
            <a:r>
              <a:rPr lang="fr-CA" dirty="0" smtClean="0"/>
              <a:t>Texte spécial (</a:t>
            </a:r>
            <a:r>
              <a:rPr lang="fr-CA" i="1" dirty="0" err="1" smtClean="0"/>
              <a:t>fancy</a:t>
            </a:r>
            <a:r>
              <a:rPr lang="fr-CA" i="1" dirty="0" smtClean="0"/>
              <a:t> hits</a:t>
            </a:r>
            <a:r>
              <a:rPr lang="fr-CA" dirty="0" smtClean="0"/>
              <a:t>)</a:t>
            </a:r>
          </a:p>
          <a:p>
            <a:pPr lvl="2"/>
            <a:r>
              <a:rPr lang="fr-CA" dirty="0" smtClean="0"/>
              <a:t>URL, titre, </a:t>
            </a:r>
            <a:r>
              <a:rPr lang="fr-CA" dirty="0" err="1" smtClean="0"/>
              <a:t>meta</a:t>
            </a:r>
            <a:r>
              <a:rPr lang="fr-CA" dirty="0" smtClean="0"/>
              <a:t> tags du HTML</a:t>
            </a:r>
          </a:p>
          <a:p>
            <a:pPr lvl="2"/>
            <a:r>
              <a:rPr lang="fr-CA" dirty="0" smtClean="0"/>
              <a:t>Texte ancre: texte des liens html de d’autres pages qui mènent à cette page</a:t>
            </a:r>
          </a:p>
          <a:p>
            <a:pPr lvl="3"/>
            <a:r>
              <a:rPr lang="fr-CA" dirty="0" smtClean="0"/>
              <a:t>Bonus: permet de cataloguer les images et autres documents sans texte</a:t>
            </a:r>
          </a:p>
          <a:p>
            <a:pPr lvl="2"/>
            <a:r>
              <a:rPr lang="fr-CA" dirty="0" smtClean="0"/>
              <a:t>Sont naturellement important</a:t>
            </a:r>
          </a:p>
          <a:p>
            <a:pPr lvl="1"/>
            <a:r>
              <a:rPr lang="fr-CA" dirty="0" smtClean="0"/>
              <a:t>Texte ordinaire (</a:t>
            </a:r>
            <a:r>
              <a:rPr lang="fr-CA" i="1" dirty="0" smtClean="0"/>
              <a:t>plain hits</a:t>
            </a:r>
            <a:r>
              <a:rPr lang="fr-CA" dirty="0" smtClean="0"/>
              <a:t>)</a:t>
            </a:r>
          </a:p>
          <a:p>
            <a:pPr lvl="2"/>
            <a:r>
              <a:rPr lang="fr-CA" dirty="0" smtClean="0"/>
              <a:t>Le reste du contenu de la page</a:t>
            </a:r>
          </a:p>
          <a:p>
            <a:pPr lvl="2"/>
            <a:r>
              <a:rPr lang="fr-CA" dirty="0" smtClean="0"/>
              <a:t>Importance dépend des majuscules, de la taille, et de la position sur la page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39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96669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Introduction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4330824" cy="5085184"/>
          </a:xfrm>
        </p:spPr>
        <p:txBody>
          <a:bodyPr>
            <a:normAutofit lnSpcReduction="10000"/>
          </a:bodyPr>
          <a:lstStyle/>
          <a:p>
            <a:r>
              <a:rPr lang="fr-CA" dirty="0" smtClean="0"/>
              <a:t>Problème</a:t>
            </a:r>
          </a:p>
          <a:p>
            <a:pPr lvl="1"/>
            <a:r>
              <a:rPr lang="fr-CA" dirty="0" smtClean="0"/>
              <a:t>L’internet est un ensemble de sites indépendants</a:t>
            </a:r>
          </a:p>
          <a:p>
            <a:pPr lvl="1"/>
            <a:r>
              <a:rPr lang="fr-CA" dirty="0" smtClean="0"/>
              <a:t>L’information pourrait se trouver n’importe où!</a:t>
            </a:r>
          </a:p>
          <a:p>
            <a:r>
              <a:rPr lang="fr-CA" dirty="0" smtClean="0"/>
              <a:t>C’est faux…</a:t>
            </a:r>
          </a:p>
          <a:p>
            <a:pPr lvl="1"/>
            <a:r>
              <a:rPr lang="fr-CA" dirty="0" smtClean="0"/>
              <a:t>L’internet est un ensemble de sites interconnectés</a:t>
            </a:r>
          </a:p>
          <a:p>
            <a:pPr lvl="1"/>
            <a:r>
              <a:rPr lang="fr-CA" dirty="0" smtClean="0"/>
              <a:t>L’information se trouve sur les sites plus fortement connectés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4</a:t>
            </a:fld>
            <a:endParaRPr lang="en-CA"/>
          </a:p>
        </p:txBody>
      </p:sp>
      <p:sp>
        <p:nvSpPr>
          <p:cNvPr id="5" name="Oval 4"/>
          <p:cNvSpPr/>
          <p:nvPr/>
        </p:nvSpPr>
        <p:spPr>
          <a:xfrm>
            <a:off x="5652120" y="2916255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Oval 5"/>
          <p:cNvSpPr/>
          <p:nvPr/>
        </p:nvSpPr>
        <p:spPr>
          <a:xfrm>
            <a:off x="6879115" y="314096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Oval 6"/>
          <p:cNvSpPr/>
          <p:nvPr/>
        </p:nvSpPr>
        <p:spPr>
          <a:xfrm>
            <a:off x="6316960" y="3473645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Oval 7"/>
          <p:cNvSpPr/>
          <p:nvPr/>
        </p:nvSpPr>
        <p:spPr>
          <a:xfrm>
            <a:off x="6697237" y="345415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Oval 8"/>
          <p:cNvSpPr/>
          <p:nvPr/>
        </p:nvSpPr>
        <p:spPr>
          <a:xfrm>
            <a:off x="6460976" y="3865925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Oval 9"/>
          <p:cNvSpPr/>
          <p:nvPr/>
        </p:nvSpPr>
        <p:spPr>
          <a:xfrm>
            <a:off x="7038357" y="3617661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Oval 10"/>
          <p:cNvSpPr/>
          <p:nvPr/>
        </p:nvSpPr>
        <p:spPr>
          <a:xfrm>
            <a:off x="8249591" y="465658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Oval 11"/>
          <p:cNvSpPr/>
          <p:nvPr/>
        </p:nvSpPr>
        <p:spPr>
          <a:xfrm>
            <a:off x="7294984" y="3417757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Oval 12"/>
          <p:cNvSpPr/>
          <p:nvPr/>
        </p:nvSpPr>
        <p:spPr>
          <a:xfrm>
            <a:off x="5004048" y="256490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Oval 13"/>
          <p:cNvSpPr/>
          <p:nvPr/>
        </p:nvSpPr>
        <p:spPr>
          <a:xfrm>
            <a:off x="8664089" y="2628223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5" name="Oval 14"/>
          <p:cNvSpPr/>
          <p:nvPr/>
        </p:nvSpPr>
        <p:spPr>
          <a:xfrm>
            <a:off x="5117215" y="3345749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6" name="Oval 15"/>
          <p:cNvSpPr/>
          <p:nvPr/>
        </p:nvSpPr>
        <p:spPr>
          <a:xfrm>
            <a:off x="5652120" y="3761677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7" name="Oval 16"/>
          <p:cNvSpPr/>
          <p:nvPr/>
        </p:nvSpPr>
        <p:spPr>
          <a:xfrm>
            <a:off x="7891628" y="336895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8" name="Oval 17"/>
          <p:cNvSpPr/>
          <p:nvPr/>
        </p:nvSpPr>
        <p:spPr>
          <a:xfrm>
            <a:off x="7788771" y="397531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9" name="Oval 18"/>
          <p:cNvSpPr/>
          <p:nvPr/>
        </p:nvSpPr>
        <p:spPr>
          <a:xfrm>
            <a:off x="8393607" y="3865925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0" name="Oval 19"/>
          <p:cNvSpPr/>
          <p:nvPr/>
        </p:nvSpPr>
        <p:spPr>
          <a:xfrm>
            <a:off x="8661594" y="443711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1" name="Oval 20"/>
          <p:cNvSpPr/>
          <p:nvPr/>
        </p:nvSpPr>
        <p:spPr>
          <a:xfrm>
            <a:off x="8594576" y="3311737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2" name="Oval 21"/>
          <p:cNvSpPr/>
          <p:nvPr/>
        </p:nvSpPr>
        <p:spPr>
          <a:xfrm>
            <a:off x="5166834" y="395807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3" name="Oval 22"/>
          <p:cNvSpPr/>
          <p:nvPr/>
        </p:nvSpPr>
        <p:spPr>
          <a:xfrm>
            <a:off x="6084168" y="4153957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4" name="Oval 23"/>
          <p:cNvSpPr/>
          <p:nvPr/>
        </p:nvSpPr>
        <p:spPr>
          <a:xfrm>
            <a:off x="4973199" y="486916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5" name="Oval 24"/>
          <p:cNvSpPr/>
          <p:nvPr/>
        </p:nvSpPr>
        <p:spPr>
          <a:xfrm>
            <a:off x="5436096" y="465658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6" name="Oval 25"/>
          <p:cNvSpPr/>
          <p:nvPr/>
        </p:nvSpPr>
        <p:spPr>
          <a:xfrm>
            <a:off x="7919584" y="6505241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7" name="Oval 26"/>
          <p:cNvSpPr/>
          <p:nvPr/>
        </p:nvSpPr>
        <p:spPr>
          <a:xfrm>
            <a:off x="8249591" y="566124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8" name="Oval 27"/>
          <p:cNvSpPr/>
          <p:nvPr/>
        </p:nvSpPr>
        <p:spPr>
          <a:xfrm>
            <a:off x="8249591" y="213285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9" name="Oval 28"/>
          <p:cNvSpPr/>
          <p:nvPr/>
        </p:nvSpPr>
        <p:spPr>
          <a:xfrm>
            <a:off x="5310850" y="162880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0" name="Oval 29"/>
          <p:cNvSpPr/>
          <p:nvPr/>
        </p:nvSpPr>
        <p:spPr>
          <a:xfrm>
            <a:off x="8105575" y="141277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1" name="Oval 30"/>
          <p:cNvSpPr/>
          <p:nvPr/>
        </p:nvSpPr>
        <p:spPr>
          <a:xfrm>
            <a:off x="8661594" y="501317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2" name="Oval 31"/>
          <p:cNvSpPr/>
          <p:nvPr/>
        </p:nvSpPr>
        <p:spPr>
          <a:xfrm>
            <a:off x="5364088" y="5548653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3" name="Oval 32"/>
          <p:cNvSpPr/>
          <p:nvPr/>
        </p:nvSpPr>
        <p:spPr>
          <a:xfrm>
            <a:off x="6012160" y="515719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4" name="Oval 33"/>
          <p:cNvSpPr/>
          <p:nvPr/>
        </p:nvSpPr>
        <p:spPr>
          <a:xfrm>
            <a:off x="7898470" y="6285999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5" name="Oval 34"/>
          <p:cNvSpPr/>
          <p:nvPr/>
        </p:nvSpPr>
        <p:spPr>
          <a:xfrm>
            <a:off x="6407985" y="6213991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6" name="Oval 35"/>
          <p:cNvSpPr/>
          <p:nvPr/>
        </p:nvSpPr>
        <p:spPr>
          <a:xfrm>
            <a:off x="8031949" y="501317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7" name="Oval 36"/>
          <p:cNvSpPr/>
          <p:nvPr/>
        </p:nvSpPr>
        <p:spPr>
          <a:xfrm>
            <a:off x="6463321" y="657018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8" name="Oval 37"/>
          <p:cNvSpPr/>
          <p:nvPr/>
        </p:nvSpPr>
        <p:spPr>
          <a:xfrm>
            <a:off x="8685033" y="5620661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9" name="Oval 38"/>
          <p:cNvSpPr/>
          <p:nvPr/>
        </p:nvSpPr>
        <p:spPr>
          <a:xfrm>
            <a:off x="6156176" y="314096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0" name="Oval 39"/>
          <p:cNvSpPr/>
          <p:nvPr/>
        </p:nvSpPr>
        <p:spPr>
          <a:xfrm>
            <a:off x="5724128" y="198884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1" name="Oval 40"/>
          <p:cNvSpPr/>
          <p:nvPr/>
        </p:nvSpPr>
        <p:spPr>
          <a:xfrm>
            <a:off x="6228184" y="1489795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2" name="Oval 41"/>
          <p:cNvSpPr/>
          <p:nvPr/>
        </p:nvSpPr>
        <p:spPr>
          <a:xfrm>
            <a:off x="6119953" y="6141983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3" name="Oval 42"/>
          <p:cNvSpPr/>
          <p:nvPr/>
        </p:nvSpPr>
        <p:spPr>
          <a:xfrm>
            <a:off x="5831921" y="644242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4" name="Oval 43"/>
          <p:cNvSpPr/>
          <p:nvPr/>
        </p:nvSpPr>
        <p:spPr>
          <a:xfrm>
            <a:off x="8252889" y="6361225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5" name="Oval 44"/>
          <p:cNvSpPr/>
          <p:nvPr/>
        </p:nvSpPr>
        <p:spPr>
          <a:xfrm>
            <a:off x="7023131" y="397531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6" name="Oval 45"/>
          <p:cNvSpPr/>
          <p:nvPr/>
        </p:nvSpPr>
        <p:spPr>
          <a:xfrm>
            <a:off x="5652120" y="516268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8" name="Oval 47"/>
          <p:cNvSpPr/>
          <p:nvPr/>
        </p:nvSpPr>
        <p:spPr>
          <a:xfrm>
            <a:off x="8066898" y="300407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3" name="Oval 52"/>
          <p:cNvSpPr/>
          <p:nvPr/>
        </p:nvSpPr>
        <p:spPr>
          <a:xfrm>
            <a:off x="6773923" y="443080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4" name="Oval 53"/>
          <p:cNvSpPr/>
          <p:nvPr/>
        </p:nvSpPr>
        <p:spPr>
          <a:xfrm>
            <a:off x="7521298" y="494116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5" name="Oval 54"/>
          <p:cNvSpPr/>
          <p:nvPr/>
        </p:nvSpPr>
        <p:spPr>
          <a:xfrm>
            <a:off x="6513241" y="483488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6" name="Oval 55"/>
          <p:cNvSpPr/>
          <p:nvPr/>
        </p:nvSpPr>
        <p:spPr>
          <a:xfrm>
            <a:off x="7294984" y="465658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="" xmlns:p14="http://schemas.microsoft.com/office/powerpoint/2010/main" val="809419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Implémentation efficace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Deux gros problèmes</a:t>
            </a:r>
          </a:p>
          <a:p>
            <a:pPr lvl="1"/>
            <a:r>
              <a:rPr lang="fr-CA" dirty="0" smtClean="0"/>
              <a:t>Implémentation efficace de la matrice de transitions</a:t>
            </a:r>
          </a:p>
          <a:p>
            <a:pPr lvl="1"/>
            <a:r>
              <a:rPr lang="fr-CA" dirty="0" smtClean="0"/>
              <a:t>Calcul efficace des itérations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40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Implémentation efficace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1840" y="1772816"/>
            <a:ext cx="5688632" cy="4801720"/>
          </a:xfrm>
        </p:spPr>
        <p:txBody>
          <a:bodyPr>
            <a:normAutofit/>
          </a:bodyPr>
          <a:lstStyle/>
          <a:p>
            <a:r>
              <a:rPr lang="fr-CA" dirty="0" smtClean="0"/>
              <a:t>La matrice est creuse (</a:t>
            </a:r>
            <a:r>
              <a:rPr lang="fr-CA" i="1" dirty="0" err="1" smtClean="0"/>
              <a:t>sparse</a:t>
            </a:r>
            <a:r>
              <a:rPr lang="fr-CA" dirty="0" smtClean="0"/>
              <a:t>)</a:t>
            </a:r>
          </a:p>
          <a:p>
            <a:pPr lvl="1"/>
            <a:r>
              <a:rPr lang="fr-CA" dirty="0" smtClean="0"/>
              <a:t>On perdra beaucoup d’espace à emmagasiner des zéros</a:t>
            </a:r>
          </a:p>
          <a:p>
            <a:r>
              <a:rPr lang="fr-CA" dirty="0" smtClean="0"/>
              <a:t>Solution standard: emmagasiner uniquement les positions et valeurs différentes de zéro</a:t>
            </a:r>
          </a:p>
          <a:p>
            <a:r>
              <a:rPr lang="fr-CA" dirty="0" smtClean="0"/>
              <a:t>On peut faire mieux</a:t>
            </a:r>
          </a:p>
          <a:p>
            <a:pPr lvl="1"/>
            <a:r>
              <a:rPr lang="fr-CA" dirty="0" smtClean="0"/>
              <a:t>Chaque élément différent de zéro dans une colonne est 1 divisé par le nombre d’éléments différents de zéro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41</a:t>
            </a:fld>
            <a:endParaRPr lang="en-CA"/>
          </a:p>
        </p:txBody>
      </p:sp>
      <p:grpSp>
        <p:nvGrpSpPr>
          <p:cNvPr id="5" name="Group 4"/>
          <p:cNvGrpSpPr/>
          <p:nvPr/>
        </p:nvGrpSpPr>
        <p:grpSpPr>
          <a:xfrm>
            <a:off x="467544" y="2060848"/>
            <a:ext cx="2376264" cy="2304256"/>
            <a:chOff x="935596" y="2564904"/>
            <a:chExt cx="2376264" cy="2304256"/>
          </a:xfrm>
        </p:grpSpPr>
        <p:grpSp>
          <p:nvGrpSpPr>
            <p:cNvPr id="6" name="Group 6"/>
            <p:cNvGrpSpPr/>
            <p:nvPr/>
          </p:nvGrpSpPr>
          <p:grpSpPr>
            <a:xfrm>
              <a:off x="935596" y="2564904"/>
              <a:ext cx="648072" cy="648072"/>
              <a:chOff x="899592" y="2636912"/>
              <a:chExt cx="648072" cy="648072"/>
            </a:xfrm>
          </p:grpSpPr>
          <p:sp>
            <p:nvSpPr>
              <p:cNvPr id="24" name="Oval 4"/>
              <p:cNvSpPr/>
              <p:nvPr/>
            </p:nvSpPr>
            <p:spPr>
              <a:xfrm>
                <a:off x="899592" y="2636912"/>
                <a:ext cx="648072" cy="648072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25" name="TextBox 5"/>
              <p:cNvSpPr txBox="1"/>
              <p:nvPr/>
            </p:nvSpPr>
            <p:spPr>
              <a:xfrm>
                <a:off x="899592" y="2708920"/>
                <a:ext cx="64807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CA" sz="2800" dirty="0" smtClean="0">
                    <a:latin typeface="Arial" pitchFamily="34" charset="0"/>
                    <a:cs typeface="Arial" pitchFamily="34" charset="0"/>
                  </a:rPr>
                  <a:t>A</a:t>
                </a:r>
                <a:endParaRPr lang="en-CA" sz="28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7" name="Group 7"/>
            <p:cNvGrpSpPr/>
            <p:nvPr/>
          </p:nvGrpSpPr>
          <p:grpSpPr>
            <a:xfrm>
              <a:off x="2663788" y="2564904"/>
              <a:ext cx="648072" cy="648072"/>
              <a:chOff x="899592" y="2636912"/>
              <a:chExt cx="648072" cy="648072"/>
            </a:xfrm>
          </p:grpSpPr>
          <p:sp>
            <p:nvSpPr>
              <p:cNvPr id="22" name="Oval 21"/>
              <p:cNvSpPr/>
              <p:nvPr/>
            </p:nvSpPr>
            <p:spPr>
              <a:xfrm>
                <a:off x="899592" y="2636912"/>
                <a:ext cx="648072" cy="648072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899592" y="2708920"/>
                <a:ext cx="64807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CA" sz="2800" dirty="0" smtClean="0">
                    <a:latin typeface="Arial" pitchFamily="34" charset="0"/>
                    <a:cs typeface="Arial" pitchFamily="34" charset="0"/>
                  </a:rPr>
                  <a:t>B</a:t>
                </a:r>
                <a:endParaRPr lang="en-CA" sz="28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8" name="Group 10"/>
            <p:cNvGrpSpPr/>
            <p:nvPr/>
          </p:nvGrpSpPr>
          <p:grpSpPr>
            <a:xfrm>
              <a:off x="2663788" y="4149080"/>
              <a:ext cx="648072" cy="648072"/>
              <a:chOff x="899592" y="2636912"/>
              <a:chExt cx="648072" cy="648072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899592" y="2636912"/>
                <a:ext cx="648072" cy="648072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899592" y="2708920"/>
                <a:ext cx="64807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CA" sz="2800" dirty="0" smtClean="0">
                    <a:latin typeface="Arial" pitchFamily="34" charset="0"/>
                    <a:cs typeface="Arial" pitchFamily="34" charset="0"/>
                  </a:rPr>
                  <a:t>D</a:t>
                </a:r>
                <a:endParaRPr lang="en-CA" sz="28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9" name="Group 13"/>
            <p:cNvGrpSpPr/>
            <p:nvPr/>
          </p:nvGrpSpPr>
          <p:grpSpPr>
            <a:xfrm>
              <a:off x="935596" y="4221088"/>
              <a:ext cx="648072" cy="648072"/>
              <a:chOff x="899592" y="2636912"/>
              <a:chExt cx="648072" cy="648072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899592" y="2636912"/>
                <a:ext cx="648072" cy="648072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899592" y="2708920"/>
                <a:ext cx="64807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CA" sz="2800" dirty="0" smtClean="0">
                    <a:latin typeface="Arial" pitchFamily="34" charset="0"/>
                    <a:cs typeface="Arial" pitchFamily="34" charset="0"/>
                  </a:rPr>
                  <a:t>C</a:t>
                </a:r>
                <a:endParaRPr lang="en-CA" sz="28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10" name="Straight Arrow Connector 9"/>
            <p:cNvCxnSpPr>
              <a:endCxn id="23" idx="1"/>
            </p:cNvCxnSpPr>
            <p:nvPr/>
          </p:nvCxnSpPr>
          <p:spPr>
            <a:xfrm>
              <a:off x="1583668" y="2888940"/>
              <a:ext cx="1080120" cy="958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endCxn id="21" idx="1"/>
            </p:cNvCxnSpPr>
            <p:nvPr/>
          </p:nvCxnSpPr>
          <p:spPr>
            <a:xfrm>
              <a:off x="1583668" y="2898522"/>
              <a:ext cx="1080120" cy="158417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endCxn id="18" idx="0"/>
            </p:cNvCxnSpPr>
            <p:nvPr/>
          </p:nvCxnSpPr>
          <p:spPr>
            <a:xfrm>
              <a:off x="1259632" y="3212976"/>
              <a:ext cx="0" cy="100811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20" idx="0"/>
              <a:endCxn id="22" idx="4"/>
            </p:cNvCxnSpPr>
            <p:nvPr/>
          </p:nvCxnSpPr>
          <p:spPr>
            <a:xfrm flipV="1">
              <a:off x="2987824" y="3212976"/>
              <a:ext cx="0" cy="93610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20" idx="4"/>
              <a:endCxn id="18" idx="5"/>
            </p:cNvCxnSpPr>
            <p:nvPr/>
          </p:nvCxnSpPr>
          <p:spPr>
            <a:xfrm flipH="1" flipV="1">
              <a:off x="1488760" y="4774252"/>
              <a:ext cx="1499064" cy="229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23" idx="3"/>
              <a:endCxn id="20" idx="7"/>
            </p:cNvCxnSpPr>
            <p:nvPr/>
          </p:nvCxnSpPr>
          <p:spPr>
            <a:xfrm flipH="1">
              <a:off x="3216952" y="2898522"/>
              <a:ext cx="94908" cy="134546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22" idx="0"/>
            </p:cNvCxnSpPr>
            <p:nvPr/>
          </p:nvCxnSpPr>
          <p:spPr>
            <a:xfrm flipH="1">
              <a:off x="1259632" y="2564904"/>
              <a:ext cx="172819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9" idx="1"/>
            </p:cNvCxnSpPr>
            <p:nvPr/>
          </p:nvCxnSpPr>
          <p:spPr>
            <a:xfrm flipV="1">
              <a:off x="935596" y="2898522"/>
              <a:ext cx="0" cy="165618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aphicFrame>
        <p:nvGraphicFramePr>
          <p:cNvPr id="26" name="Object 4"/>
          <p:cNvGraphicFramePr>
            <a:graphicFrameLocks noChangeAspect="1"/>
          </p:cNvGraphicFramePr>
          <p:nvPr/>
        </p:nvGraphicFramePr>
        <p:xfrm>
          <a:off x="323528" y="4509120"/>
          <a:ext cx="2823892" cy="1916832"/>
        </p:xfrm>
        <a:graphic>
          <a:graphicData uri="http://schemas.openxmlformats.org/presentationml/2006/ole">
            <p:oleObj spid="_x0000_s167964" name="Equation" r:id="rId3" imgW="1346200" imgH="914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Implémentation efficace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1840" y="1772816"/>
            <a:ext cx="5554960" cy="4801720"/>
          </a:xfrm>
        </p:spPr>
        <p:txBody>
          <a:bodyPr/>
          <a:lstStyle/>
          <a:p>
            <a:r>
              <a:rPr lang="fr-CA" dirty="0" smtClean="0"/>
              <a:t>Emmagasiner:</a:t>
            </a:r>
          </a:p>
          <a:p>
            <a:pPr lvl="1"/>
            <a:r>
              <a:rPr lang="fr-CA" dirty="0" smtClean="0"/>
              <a:t>Page actuelle</a:t>
            </a:r>
          </a:p>
          <a:p>
            <a:pPr lvl="1"/>
            <a:r>
              <a:rPr lang="fr-CA" dirty="0" smtClean="0"/>
              <a:t>Nombre de liens sortants</a:t>
            </a:r>
          </a:p>
          <a:p>
            <a:pPr lvl="1"/>
            <a:r>
              <a:rPr lang="fr-CA" dirty="0" smtClean="0"/>
              <a:t>Liste de destinations de liens</a:t>
            </a:r>
          </a:p>
          <a:p>
            <a:r>
              <a:rPr lang="fr-CA" dirty="0" smtClean="0"/>
              <a:t>Rechercher:</a:t>
            </a:r>
          </a:p>
          <a:p>
            <a:pPr lvl="1"/>
            <a:r>
              <a:rPr lang="fr-CA" dirty="0" smtClean="0"/>
              <a:t>De la page en cours, vérifier dans la liste si la page cible est une destination valide</a:t>
            </a:r>
          </a:p>
          <a:p>
            <a:pPr lvl="1"/>
            <a:r>
              <a:rPr lang="fr-CA" dirty="0" smtClean="0"/>
              <a:t>Si oui, la valeur est 1 / nombre</a:t>
            </a:r>
          </a:p>
          <a:p>
            <a:pPr lvl="1"/>
            <a:r>
              <a:rPr lang="fr-CA" dirty="0" smtClean="0"/>
              <a:t>Si non, la valeur est 0</a:t>
            </a:r>
          </a:p>
          <a:p>
            <a:pPr lvl="1"/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42</a:t>
            </a:fld>
            <a:endParaRPr lang="en-CA"/>
          </a:p>
        </p:txBody>
      </p:sp>
      <p:grpSp>
        <p:nvGrpSpPr>
          <p:cNvPr id="5" name="Group 4"/>
          <p:cNvGrpSpPr/>
          <p:nvPr/>
        </p:nvGrpSpPr>
        <p:grpSpPr>
          <a:xfrm>
            <a:off x="467544" y="2060848"/>
            <a:ext cx="2376264" cy="2304256"/>
            <a:chOff x="935596" y="2564904"/>
            <a:chExt cx="2376264" cy="2304256"/>
          </a:xfrm>
        </p:grpSpPr>
        <p:grpSp>
          <p:nvGrpSpPr>
            <p:cNvPr id="6" name="Group 6"/>
            <p:cNvGrpSpPr/>
            <p:nvPr/>
          </p:nvGrpSpPr>
          <p:grpSpPr>
            <a:xfrm>
              <a:off x="935596" y="2564904"/>
              <a:ext cx="648072" cy="648072"/>
              <a:chOff x="899592" y="2636912"/>
              <a:chExt cx="648072" cy="648072"/>
            </a:xfrm>
          </p:grpSpPr>
          <p:sp>
            <p:nvSpPr>
              <p:cNvPr id="24" name="Oval 4"/>
              <p:cNvSpPr/>
              <p:nvPr/>
            </p:nvSpPr>
            <p:spPr>
              <a:xfrm>
                <a:off x="899592" y="2636912"/>
                <a:ext cx="648072" cy="648072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25" name="TextBox 5"/>
              <p:cNvSpPr txBox="1"/>
              <p:nvPr/>
            </p:nvSpPr>
            <p:spPr>
              <a:xfrm>
                <a:off x="899592" y="2708920"/>
                <a:ext cx="64807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CA" sz="2800" dirty="0" smtClean="0">
                    <a:latin typeface="Arial" pitchFamily="34" charset="0"/>
                    <a:cs typeface="Arial" pitchFamily="34" charset="0"/>
                  </a:rPr>
                  <a:t>A</a:t>
                </a:r>
                <a:endParaRPr lang="en-CA" sz="28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7" name="Group 7"/>
            <p:cNvGrpSpPr/>
            <p:nvPr/>
          </p:nvGrpSpPr>
          <p:grpSpPr>
            <a:xfrm>
              <a:off x="2663788" y="2564904"/>
              <a:ext cx="648072" cy="648072"/>
              <a:chOff x="899592" y="2636912"/>
              <a:chExt cx="648072" cy="648072"/>
            </a:xfrm>
          </p:grpSpPr>
          <p:sp>
            <p:nvSpPr>
              <p:cNvPr id="22" name="Oval 21"/>
              <p:cNvSpPr/>
              <p:nvPr/>
            </p:nvSpPr>
            <p:spPr>
              <a:xfrm>
                <a:off x="899592" y="2636912"/>
                <a:ext cx="648072" cy="648072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899592" y="2708920"/>
                <a:ext cx="64807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CA" sz="2800" dirty="0" smtClean="0">
                    <a:latin typeface="Arial" pitchFamily="34" charset="0"/>
                    <a:cs typeface="Arial" pitchFamily="34" charset="0"/>
                  </a:rPr>
                  <a:t>B</a:t>
                </a:r>
                <a:endParaRPr lang="en-CA" sz="28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8" name="Group 10"/>
            <p:cNvGrpSpPr/>
            <p:nvPr/>
          </p:nvGrpSpPr>
          <p:grpSpPr>
            <a:xfrm>
              <a:off x="2663788" y="4149080"/>
              <a:ext cx="648072" cy="648072"/>
              <a:chOff x="899592" y="2636912"/>
              <a:chExt cx="648072" cy="648072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899592" y="2636912"/>
                <a:ext cx="648072" cy="648072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899592" y="2708920"/>
                <a:ext cx="64807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CA" sz="2800" dirty="0" smtClean="0">
                    <a:latin typeface="Arial" pitchFamily="34" charset="0"/>
                    <a:cs typeface="Arial" pitchFamily="34" charset="0"/>
                  </a:rPr>
                  <a:t>D</a:t>
                </a:r>
                <a:endParaRPr lang="en-CA" sz="28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9" name="Group 13"/>
            <p:cNvGrpSpPr/>
            <p:nvPr/>
          </p:nvGrpSpPr>
          <p:grpSpPr>
            <a:xfrm>
              <a:off x="935596" y="4221088"/>
              <a:ext cx="648072" cy="648072"/>
              <a:chOff x="899592" y="2636912"/>
              <a:chExt cx="648072" cy="648072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899592" y="2636912"/>
                <a:ext cx="648072" cy="648072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899592" y="2708920"/>
                <a:ext cx="64807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CA" sz="2800" dirty="0" smtClean="0">
                    <a:latin typeface="Arial" pitchFamily="34" charset="0"/>
                    <a:cs typeface="Arial" pitchFamily="34" charset="0"/>
                  </a:rPr>
                  <a:t>C</a:t>
                </a:r>
                <a:endParaRPr lang="en-CA" sz="28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10" name="Straight Arrow Connector 9"/>
            <p:cNvCxnSpPr>
              <a:endCxn id="23" idx="1"/>
            </p:cNvCxnSpPr>
            <p:nvPr/>
          </p:nvCxnSpPr>
          <p:spPr>
            <a:xfrm>
              <a:off x="1583668" y="2888940"/>
              <a:ext cx="1080120" cy="958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endCxn id="21" idx="1"/>
            </p:cNvCxnSpPr>
            <p:nvPr/>
          </p:nvCxnSpPr>
          <p:spPr>
            <a:xfrm>
              <a:off x="1583668" y="2898522"/>
              <a:ext cx="1080120" cy="158417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endCxn id="18" idx="0"/>
            </p:cNvCxnSpPr>
            <p:nvPr/>
          </p:nvCxnSpPr>
          <p:spPr>
            <a:xfrm>
              <a:off x="1259632" y="3212976"/>
              <a:ext cx="0" cy="100811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20" idx="0"/>
              <a:endCxn id="22" idx="4"/>
            </p:cNvCxnSpPr>
            <p:nvPr/>
          </p:nvCxnSpPr>
          <p:spPr>
            <a:xfrm flipV="1">
              <a:off x="2987824" y="3212976"/>
              <a:ext cx="0" cy="93610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20" idx="4"/>
              <a:endCxn id="18" idx="5"/>
            </p:cNvCxnSpPr>
            <p:nvPr/>
          </p:nvCxnSpPr>
          <p:spPr>
            <a:xfrm flipH="1" flipV="1">
              <a:off x="1488760" y="4774252"/>
              <a:ext cx="1499064" cy="229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23" idx="3"/>
              <a:endCxn id="20" idx="7"/>
            </p:cNvCxnSpPr>
            <p:nvPr/>
          </p:nvCxnSpPr>
          <p:spPr>
            <a:xfrm flipH="1">
              <a:off x="3216952" y="2898522"/>
              <a:ext cx="94908" cy="134546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22" idx="0"/>
            </p:cNvCxnSpPr>
            <p:nvPr/>
          </p:nvCxnSpPr>
          <p:spPr>
            <a:xfrm flipH="1">
              <a:off x="1259632" y="2564904"/>
              <a:ext cx="172819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9" idx="1"/>
            </p:cNvCxnSpPr>
            <p:nvPr/>
          </p:nvCxnSpPr>
          <p:spPr>
            <a:xfrm flipV="1">
              <a:off x="935596" y="2898522"/>
              <a:ext cx="0" cy="165618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aphicFrame>
        <p:nvGraphicFramePr>
          <p:cNvPr id="28" name="Table 2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87551459"/>
              </p:ext>
            </p:extLst>
          </p:nvPr>
        </p:nvGraphicFramePr>
        <p:xfrm>
          <a:off x="827584" y="4725144"/>
          <a:ext cx="1604329" cy="14833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09893"/>
                <a:gridCol w="365443"/>
                <a:gridCol w="828993"/>
              </a:tblGrid>
              <a:tr h="370840">
                <a:tc>
                  <a:txBody>
                    <a:bodyPr/>
                    <a:lstStyle/>
                    <a:p>
                      <a:r>
                        <a:rPr lang="en-CA" b="0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en-CA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b="0" dirty="0" smtClean="0"/>
                        <a:t>3</a:t>
                      </a:r>
                      <a:endParaRPr lang="en-CA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b="0" dirty="0" smtClean="0"/>
                        <a:t>B,C,D</a:t>
                      </a:r>
                      <a:endParaRPr lang="en-CA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en-CA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A,D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bg1"/>
                          </a:solidFill>
                        </a:rPr>
                        <a:t>C</a:t>
                      </a:r>
                      <a:endParaRPr lang="en-CA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A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bg1"/>
                          </a:solidFill>
                        </a:rPr>
                        <a:t>D</a:t>
                      </a:r>
                      <a:endParaRPr lang="en-CA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B,C</a:t>
                      </a:r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Implémentation efficace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968552"/>
          </a:xfrm>
        </p:spPr>
        <p:txBody>
          <a:bodyPr>
            <a:normAutofit/>
          </a:bodyPr>
          <a:lstStyle/>
          <a:p>
            <a:r>
              <a:rPr lang="fr-CA" dirty="0" smtClean="0"/>
              <a:t>Calcul des itérations</a:t>
            </a:r>
          </a:p>
          <a:p>
            <a:endParaRPr lang="fr-CA" dirty="0" smtClean="0"/>
          </a:p>
          <a:p>
            <a:endParaRPr lang="fr-CA" dirty="0" smtClean="0"/>
          </a:p>
          <a:p>
            <a:r>
              <a:rPr lang="fr-CA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fr-CA" dirty="0" smtClean="0"/>
              <a:t> et </a:t>
            </a:r>
            <a:r>
              <a:rPr lang="fr-CA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fr-CA" dirty="0" smtClean="0"/>
              <a:t> sont trop gros pour entrer en mémoire</a:t>
            </a:r>
          </a:p>
          <a:p>
            <a:pPr lvl="1"/>
            <a:r>
              <a:rPr lang="fr-CA" dirty="0" smtClean="0"/>
              <a:t>Sinon on n’aurait aucuns problèmes à les multiplier</a:t>
            </a:r>
          </a:p>
          <a:p>
            <a:r>
              <a:rPr lang="fr-CA" dirty="0" smtClean="0"/>
              <a:t>Solution: diviser </a:t>
            </a:r>
            <a:r>
              <a:rPr lang="fr-CA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fr-CA" dirty="0" smtClean="0"/>
              <a:t> et </a:t>
            </a:r>
            <a:r>
              <a:rPr lang="fr-CA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fr-CA" dirty="0" smtClean="0"/>
              <a:t> en sous-matrices et </a:t>
            </a:r>
            <a:r>
              <a:rPr lang="fr-CA" dirty="0" err="1" smtClean="0"/>
              <a:t>sous-vecteurs</a:t>
            </a:r>
            <a:r>
              <a:rPr lang="fr-CA" dirty="0" smtClean="0"/>
              <a:t>, calculer des résultats partiels, puis les combiner</a:t>
            </a:r>
          </a:p>
          <a:p>
            <a:pPr lvl="1"/>
            <a:r>
              <a:rPr lang="fr-CA" dirty="0" smtClean="0"/>
              <a:t>Bonus: le calcul est </a:t>
            </a:r>
            <a:r>
              <a:rPr lang="fr-CA" dirty="0" err="1" smtClean="0"/>
              <a:t>parallélisable</a:t>
            </a:r>
            <a:r>
              <a:rPr lang="fr-CA" dirty="0" smtClean="0"/>
              <a:t> ou peut être fait par </a:t>
            </a:r>
            <a:r>
              <a:rPr lang="fr-CA" dirty="0" err="1" smtClean="0"/>
              <a:t>MapReduce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43</a:t>
            </a:fld>
            <a:endParaRPr lang="en-CA"/>
          </a:p>
        </p:txBody>
      </p:sp>
      <p:graphicFrame>
        <p:nvGraphicFramePr>
          <p:cNvPr id="169986" name="Object 2"/>
          <p:cNvGraphicFramePr>
            <a:graphicFrameLocks noChangeAspect="1"/>
          </p:cNvGraphicFramePr>
          <p:nvPr/>
        </p:nvGraphicFramePr>
        <p:xfrm>
          <a:off x="3048000" y="2413000"/>
          <a:ext cx="3352800" cy="520700"/>
        </p:xfrm>
        <a:graphic>
          <a:graphicData uri="http://schemas.openxmlformats.org/presentationml/2006/ole">
            <p:oleObj spid="_x0000_s170012" name="Equation" r:id="rId3" imgW="146050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Résumé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 smtClean="0"/>
              <a:t>PageRank</a:t>
            </a:r>
          </a:p>
          <a:p>
            <a:pPr lvl="1"/>
            <a:r>
              <a:rPr lang="fr-CA" dirty="0" smtClean="0"/>
              <a:t>Matrice de transitions</a:t>
            </a:r>
          </a:p>
          <a:p>
            <a:pPr lvl="1"/>
            <a:r>
              <a:rPr lang="fr-CA" dirty="0" smtClean="0"/>
              <a:t>Internaute aléatoire avec processus de Markov</a:t>
            </a:r>
          </a:p>
          <a:p>
            <a:r>
              <a:rPr lang="fr-CA" dirty="0" smtClean="0"/>
              <a:t>Améliorations</a:t>
            </a:r>
          </a:p>
          <a:p>
            <a:pPr lvl="1"/>
            <a:r>
              <a:rPr lang="fr-CA" dirty="0" smtClean="0"/>
              <a:t>Culs-de-sac: suppression</a:t>
            </a:r>
          </a:p>
          <a:p>
            <a:pPr lvl="1"/>
            <a:r>
              <a:rPr lang="fr-CA" dirty="0" smtClean="0"/>
              <a:t>Pièges dans la toile: taxation</a:t>
            </a:r>
          </a:p>
          <a:p>
            <a:pPr lvl="1"/>
            <a:r>
              <a:rPr lang="fr-CA" dirty="0" smtClean="0"/>
              <a:t>Spam de liens: filtrage par masse </a:t>
            </a:r>
            <a:r>
              <a:rPr lang="fr-CA" dirty="0"/>
              <a:t>de spam</a:t>
            </a:r>
          </a:p>
          <a:p>
            <a:pPr lvl="1"/>
            <a:r>
              <a:rPr lang="fr-CA" dirty="0" smtClean="0"/>
              <a:t>Pertinence des sujets: ensemble </a:t>
            </a:r>
            <a:r>
              <a:rPr lang="fr-CA" dirty="0"/>
              <a:t>de téléportation</a:t>
            </a:r>
            <a:endParaRPr lang="fr-CA" dirty="0" smtClean="0"/>
          </a:p>
          <a:p>
            <a:r>
              <a:rPr lang="fr-CA" dirty="0" smtClean="0"/>
              <a:t>Implémentation</a:t>
            </a:r>
          </a:p>
          <a:p>
            <a:pPr lvl="1"/>
            <a:r>
              <a:rPr lang="fr-CA" dirty="0" smtClean="0"/>
              <a:t>Représentation de la matrice</a:t>
            </a:r>
          </a:p>
          <a:p>
            <a:pPr lvl="1"/>
            <a:r>
              <a:rPr lang="fr-CA" dirty="0" smtClean="0"/>
              <a:t>Distribution des calculs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44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311762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Exercices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“Mining of Massive Datasets” par </a:t>
            </a:r>
            <a:r>
              <a:rPr lang="en-CA" dirty="0" err="1" smtClean="0"/>
              <a:t>Leskovec</a:t>
            </a:r>
            <a:r>
              <a:rPr lang="en-CA" dirty="0" smtClean="0"/>
              <a:t>, </a:t>
            </a:r>
            <a:r>
              <a:rPr lang="en-CA" dirty="0" err="1" smtClean="0"/>
              <a:t>Rajaraman</a:t>
            </a:r>
            <a:r>
              <a:rPr lang="en-CA" dirty="0" smtClean="0"/>
              <a:t>, &amp; Ullman, </a:t>
            </a:r>
            <a:r>
              <a:rPr lang="en-CA" dirty="0" err="1" smtClean="0"/>
              <a:t>chapitre</a:t>
            </a:r>
            <a:r>
              <a:rPr lang="en-CA" smtClean="0"/>
              <a:t> 5</a:t>
            </a:r>
            <a:endParaRPr lang="en-CA" dirty="0" smtClean="0"/>
          </a:p>
          <a:p>
            <a:r>
              <a:rPr lang="fr-CA" dirty="0" smtClean="0"/>
              <a:t>Exercices:</a:t>
            </a:r>
            <a:r>
              <a:rPr lang="en-CA" dirty="0" smtClean="0"/>
              <a:t> </a:t>
            </a:r>
          </a:p>
          <a:p>
            <a:r>
              <a:rPr lang="en-CA" dirty="0" smtClean="0"/>
              <a:t>5.1.1</a:t>
            </a:r>
          </a:p>
          <a:p>
            <a:r>
              <a:rPr lang="en-CA" dirty="0" smtClean="0"/>
              <a:t>5.1.2</a:t>
            </a:r>
          </a:p>
          <a:p>
            <a:r>
              <a:rPr lang="en-CA" dirty="0" smtClean="0"/>
              <a:t>5.1.6</a:t>
            </a:r>
          </a:p>
          <a:p>
            <a:r>
              <a:rPr lang="en-CA" dirty="0" smtClean="0"/>
              <a:t>5.1.7</a:t>
            </a:r>
          </a:p>
          <a:p>
            <a:r>
              <a:rPr lang="en-CA" dirty="0" smtClean="0"/>
              <a:t>5.2.2</a:t>
            </a:r>
          </a:p>
          <a:p>
            <a:r>
              <a:rPr lang="en-CA" dirty="0" smtClean="0"/>
              <a:t>5.3.1</a:t>
            </a:r>
          </a:p>
          <a:p>
            <a:r>
              <a:rPr lang="en-CA" dirty="0" smtClean="0"/>
              <a:t>5.4.2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45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1" name="Straight Arrow Connector 110"/>
          <p:cNvCxnSpPr>
            <a:stCxn id="12" idx="4"/>
            <a:endCxn id="7" idx="4"/>
          </p:cNvCxnSpPr>
          <p:nvPr/>
        </p:nvCxnSpPr>
        <p:spPr>
          <a:xfrm flipH="1">
            <a:off x="6388968" y="3561773"/>
            <a:ext cx="978024" cy="558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Introduction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1700808"/>
            <a:ext cx="4752528" cy="5157192"/>
          </a:xfrm>
        </p:spPr>
        <p:txBody>
          <a:bodyPr>
            <a:normAutofit fontScale="70000" lnSpcReduction="20000"/>
          </a:bodyPr>
          <a:lstStyle/>
          <a:p>
            <a:r>
              <a:rPr lang="fr-CA" dirty="0" smtClean="0"/>
              <a:t>Sites fortement connectés</a:t>
            </a:r>
          </a:p>
          <a:p>
            <a:pPr lvl="1"/>
            <a:r>
              <a:rPr lang="fr-CA" dirty="0" smtClean="0"/>
              <a:t>Sites les plus intéressants du réseau</a:t>
            </a:r>
          </a:p>
          <a:p>
            <a:r>
              <a:rPr lang="fr-CA" dirty="0" smtClean="0"/>
              <a:t>Composantes entrantes</a:t>
            </a:r>
          </a:p>
          <a:p>
            <a:pPr lvl="1"/>
            <a:r>
              <a:rPr lang="fr-CA" dirty="0" smtClean="0"/>
              <a:t>Sites qui peuvent atteindre les SFC</a:t>
            </a:r>
          </a:p>
          <a:p>
            <a:r>
              <a:rPr lang="fr-CA" dirty="0" smtClean="0"/>
              <a:t>Composantes sortantes</a:t>
            </a:r>
          </a:p>
          <a:p>
            <a:pPr lvl="1"/>
            <a:r>
              <a:rPr lang="fr-CA" dirty="0" smtClean="0"/>
              <a:t>Sites qui peuvent être atteints par les SFC mais ne peuvent pas les atteindre</a:t>
            </a:r>
          </a:p>
          <a:p>
            <a:r>
              <a:rPr lang="fr-CA" dirty="0" smtClean="0"/>
              <a:t>Attaches sortantes</a:t>
            </a:r>
          </a:p>
          <a:p>
            <a:pPr lvl="1"/>
            <a:r>
              <a:rPr lang="fr-CA" dirty="0" smtClean="0"/>
              <a:t>Sites atteints des CE qui ne peuvent pas atteindre les SFC</a:t>
            </a:r>
          </a:p>
          <a:p>
            <a:r>
              <a:rPr lang="fr-CA" dirty="0"/>
              <a:t>Attaches </a:t>
            </a:r>
            <a:r>
              <a:rPr lang="fr-CA" dirty="0" smtClean="0"/>
              <a:t>entrantes</a:t>
            </a:r>
            <a:endParaRPr lang="fr-CA" dirty="0"/>
          </a:p>
          <a:p>
            <a:pPr lvl="1"/>
            <a:r>
              <a:rPr lang="fr-CA" dirty="0"/>
              <a:t>Sites </a:t>
            </a:r>
            <a:r>
              <a:rPr lang="fr-CA" dirty="0" smtClean="0"/>
              <a:t>qui atteignent les CS mais ne peuvent pas atteindre </a:t>
            </a:r>
            <a:r>
              <a:rPr lang="fr-CA" dirty="0"/>
              <a:t>les SFC</a:t>
            </a:r>
          </a:p>
          <a:p>
            <a:r>
              <a:rPr lang="fr-CA" dirty="0" smtClean="0"/>
              <a:t>Tubes</a:t>
            </a:r>
          </a:p>
          <a:p>
            <a:pPr lvl="1"/>
            <a:r>
              <a:rPr lang="fr-CA" dirty="0" smtClean="0"/>
              <a:t>Pages liant les CE et les CS qui sautent les SFC</a:t>
            </a:r>
          </a:p>
          <a:p>
            <a:r>
              <a:rPr lang="fr-CA" dirty="0" smtClean="0"/>
              <a:t>Composantes isolées</a:t>
            </a:r>
          </a:p>
          <a:p>
            <a:pPr lvl="1"/>
            <a:r>
              <a:rPr lang="fr-CA" dirty="0" smtClean="0"/>
              <a:t>Ne peuvent pas atteindre ni être atteintes du reste du réseau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5</a:t>
            </a:fld>
            <a:endParaRPr lang="en-CA"/>
          </a:p>
        </p:txBody>
      </p:sp>
      <p:sp>
        <p:nvSpPr>
          <p:cNvPr id="5" name="Oval 4"/>
          <p:cNvSpPr/>
          <p:nvPr/>
        </p:nvSpPr>
        <p:spPr>
          <a:xfrm>
            <a:off x="5652120" y="2916255"/>
            <a:ext cx="144016" cy="14401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Oval 5"/>
          <p:cNvSpPr/>
          <p:nvPr/>
        </p:nvSpPr>
        <p:spPr>
          <a:xfrm>
            <a:off x="6879115" y="314096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Oval 6"/>
          <p:cNvSpPr/>
          <p:nvPr/>
        </p:nvSpPr>
        <p:spPr>
          <a:xfrm>
            <a:off x="6316960" y="3473645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Oval 7"/>
          <p:cNvSpPr/>
          <p:nvPr/>
        </p:nvSpPr>
        <p:spPr>
          <a:xfrm>
            <a:off x="6697237" y="345415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Oval 8"/>
          <p:cNvSpPr/>
          <p:nvPr/>
        </p:nvSpPr>
        <p:spPr>
          <a:xfrm>
            <a:off x="6460976" y="3865925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Oval 9"/>
          <p:cNvSpPr/>
          <p:nvPr/>
        </p:nvSpPr>
        <p:spPr>
          <a:xfrm>
            <a:off x="7038357" y="3617661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Oval 10"/>
          <p:cNvSpPr/>
          <p:nvPr/>
        </p:nvSpPr>
        <p:spPr>
          <a:xfrm>
            <a:off x="8249591" y="4656584"/>
            <a:ext cx="144016" cy="144016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Oval 11"/>
          <p:cNvSpPr/>
          <p:nvPr/>
        </p:nvSpPr>
        <p:spPr>
          <a:xfrm>
            <a:off x="7294984" y="3417757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Oval 12"/>
          <p:cNvSpPr/>
          <p:nvPr/>
        </p:nvSpPr>
        <p:spPr>
          <a:xfrm>
            <a:off x="5004048" y="2564904"/>
            <a:ext cx="144016" cy="14401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Oval 13"/>
          <p:cNvSpPr/>
          <p:nvPr/>
        </p:nvSpPr>
        <p:spPr>
          <a:xfrm>
            <a:off x="8664089" y="2628223"/>
            <a:ext cx="144016" cy="144016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5" name="Oval 14"/>
          <p:cNvSpPr/>
          <p:nvPr/>
        </p:nvSpPr>
        <p:spPr>
          <a:xfrm>
            <a:off x="5117215" y="3345749"/>
            <a:ext cx="144016" cy="14401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6" name="Oval 15"/>
          <p:cNvSpPr/>
          <p:nvPr/>
        </p:nvSpPr>
        <p:spPr>
          <a:xfrm>
            <a:off x="5652120" y="3761677"/>
            <a:ext cx="144016" cy="14401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7" name="Oval 16"/>
          <p:cNvSpPr/>
          <p:nvPr/>
        </p:nvSpPr>
        <p:spPr>
          <a:xfrm>
            <a:off x="7891628" y="3368958"/>
            <a:ext cx="144016" cy="144016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8" name="Oval 17"/>
          <p:cNvSpPr/>
          <p:nvPr/>
        </p:nvSpPr>
        <p:spPr>
          <a:xfrm>
            <a:off x="7788771" y="3975318"/>
            <a:ext cx="144016" cy="144016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9" name="Oval 18"/>
          <p:cNvSpPr/>
          <p:nvPr/>
        </p:nvSpPr>
        <p:spPr>
          <a:xfrm>
            <a:off x="8393607" y="3865925"/>
            <a:ext cx="144016" cy="144016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0" name="Oval 19"/>
          <p:cNvSpPr/>
          <p:nvPr/>
        </p:nvSpPr>
        <p:spPr>
          <a:xfrm>
            <a:off x="8661594" y="4437112"/>
            <a:ext cx="144016" cy="144016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1" name="Oval 20"/>
          <p:cNvSpPr/>
          <p:nvPr/>
        </p:nvSpPr>
        <p:spPr>
          <a:xfrm>
            <a:off x="8594576" y="3311737"/>
            <a:ext cx="144016" cy="144016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2" name="Oval 21"/>
          <p:cNvSpPr/>
          <p:nvPr/>
        </p:nvSpPr>
        <p:spPr>
          <a:xfrm>
            <a:off x="5166834" y="3958074"/>
            <a:ext cx="144016" cy="14401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3" name="Oval 22"/>
          <p:cNvSpPr/>
          <p:nvPr/>
        </p:nvSpPr>
        <p:spPr>
          <a:xfrm>
            <a:off x="6084168" y="4153957"/>
            <a:ext cx="144016" cy="14401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4" name="Oval 23"/>
          <p:cNvSpPr/>
          <p:nvPr/>
        </p:nvSpPr>
        <p:spPr>
          <a:xfrm>
            <a:off x="4973199" y="4869160"/>
            <a:ext cx="144016" cy="14401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5" name="Oval 24"/>
          <p:cNvSpPr/>
          <p:nvPr/>
        </p:nvSpPr>
        <p:spPr>
          <a:xfrm>
            <a:off x="5436096" y="4656584"/>
            <a:ext cx="144016" cy="14401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6" name="Oval 25"/>
          <p:cNvSpPr/>
          <p:nvPr/>
        </p:nvSpPr>
        <p:spPr>
          <a:xfrm>
            <a:off x="7919584" y="6505241"/>
            <a:ext cx="144016" cy="144016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7" name="Oval 26"/>
          <p:cNvSpPr/>
          <p:nvPr/>
        </p:nvSpPr>
        <p:spPr>
          <a:xfrm>
            <a:off x="8249591" y="5661248"/>
            <a:ext cx="144016" cy="144016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8" name="Oval 27"/>
          <p:cNvSpPr/>
          <p:nvPr/>
        </p:nvSpPr>
        <p:spPr>
          <a:xfrm>
            <a:off x="8249591" y="2132856"/>
            <a:ext cx="144016" cy="144016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9" name="Oval 28"/>
          <p:cNvSpPr/>
          <p:nvPr/>
        </p:nvSpPr>
        <p:spPr>
          <a:xfrm>
            <a:off x="5310850" y="1628800"/>
            <a:ext cx="144016" cy="144016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0" name="Oval 29"/>
          <p:cNvSpPr/>
          <p:nvPr/>
        </p:nvSpPr>
        <p:spPr>
          <a:xfrm>
            <a:off x="8105575" y="1412776"/>
            <a:ext cx="144016" cy="144016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1" name="Oval 30"/>
          <p:cNvSpPr/>
          <p:nvPr/>
        </p:nvSpPr>
        <p:spPr>
          <a:xfrm>
            <a:off x="8661594" y="5013176"/>
            <a:ext cx="144016" cy="144016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2" name="Oval 31"/>
          <p:cNvSpPr/>
          <p:nvPr/>
        </p:nvSpPr>
        <p:spPr>
          <a:xfrm>
            <a:off x="5364088" y="5548653"/>
            <a:ext cx="144016" cy="144016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3" name="Oval 32"/>
          <p:cNvSpPr/>
          <p:nvPr/>
        </p:nvSpPr>
        <p:spPr>
          <a:xfrm>
            <a:off x="6012160" y="5157192"/>
            <a:ext cx="144016" cy="144016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4" name="Oval 33"/>
          <p:cNvSpPr/>
          <p:nvPr/>
        </p:nvSpPr>
        <p:spPr>
          <a:xfrm>
            <a:off x="7898470" y="6285999"/>
            <a:ext cx="144016" cy="144016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5" name="Oval 34"/>
          <p:cNvSpPr/>
          <p:nvPr/>
        </p:nvSpPr>
        <p:spPr>
          <a:xfrm>
            <a:off x="6407985" y="6213991"/>
            <a:ext cx="144016" cy="144016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6" name="Oval 35"/>
          <p:cNvSpPr/>
          <p:nvPr/>
        </p:nvSpPr>
        <p:spPr>
          <a:xfrm>
            <a:off x="8031949" y="5013176"/>
            <a:ext cx="144016" cy="144016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7" name="Oval 36"/>
          <p:cNvSpPr/>
          <p:nvPr/>
        </p:nvSpPr>
        <p:spPr>
          <a:xfrm>
            <a:off x="6463321" y="6570182"/>
            <a:ext cx="144016" cy="144016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8" name="Oval 37"/>
          <p:cNvSpPr/>
          <p:nvPr/>
        </p:nvSpPr>
        <p:spPr>
          <a:xfrm>
            <a:off x="8685033" y="5620661"/>
            <a:ext cx="144016" cy="144016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9" name="Oval 38"/>
          <p:cNvSpPr/>
          <p:nvPr/>
        </p:nvSpPr>
        <p:spPr>
          <a:xfrm>
            <a:off x="6156176" y="3140968"/>
            <a:ext cx="144016" cy="14401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0" name="Oval 39"/>
          <p:cNvSpPr/>
          <p:nvPr/>
        </p:nvSpPr>
        <p:spPr>
          <a:xfrm>
            <a:off x="5724128" y="1988840"/>
            <a:ext cx="144016" cy="144016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1" name="Oval 40"/>
          <p:cNvSpPr/>
          <p:nvPr/>
        </p:nvSpPr>
        <p:spPr>
          <a:xfrm>
            <a:off x="6228184" y="1489795"/>
            <a:ext cx="144016" cy="144016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2" name="Oval 41"/>
          <p:cNvSpPr/>
          <p:nvPr/>
        </p:nvSpPr>
        <p:spPr>
          <a:xfrm>
            <a:off x="6119953" y="6141983"/>
            <a:ext cx="144016" cy="144016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3" name="Oval 42"/>
          <p:cNvSpPr/>
          <p:nvPr/>
        </p:nvSpPr>
        <p:spPr>
          <a:xfrm>
            <a:off x="5831921" y="6442420"/>
            <a:ext cx="144016" cy="144016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4" name="Oval 43"/>
          <p:cNvSpPr/>
          <p:nvPr/>
        </p:nvSpPr>
        <p:spPr>
          <a:xfrm>
            <a:off x="8252889" y="6361225"/>
            <a:ext cx="144016" cy="144016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5" name="Oval 44"/>
          <p:cNvSpPr/>
          <p:nvPr/>
        </p:nvSpPr>
        <p:spPr>
          <a:xfrm>
            <a:off x="7023131" y="397531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6" name="Oval 45"/>
          <p:cNvSpPr/>
          <p:nvPr/>
        </p:nvSpPr>
        <p:spPr>
          <a:xfrm>
            <a:off x="5652120" y="5162680"/>
            <a:ext cx="144016" cy="144016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8" name="Oval 47"/>
          <p:cNvSpPr/>
          <p:nvPr/>
        </p:nvSpPr>
        <p:spPr>
          <a:xfrm>
            <a:off x="8066898" y="3004078"/>
            <a:ext cx="144016" cy="144016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50" name="Straight Arrow Connector 49"/>
          <p:cNvCxnSpPr>
            <a:stCxn id="13" idx="5"/>
            <a:endCxn id="7" idx="1"/>
          </p:cNvCxnSpPr>
          <p:nvPr/>
        </p:nvCxnSpPr>
        <p:spPr>
          <a:xfrm>
            <a:off x="5126973" y="2687829"/>
            <a:ext cx="1211078" cy="8069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5" idx="6"/>
            <a:endCxn id="6" idx="1"/>
          </p:cNvCxnSpPr>
          <p:nvPr/>
        </p:nvCxnSpPr>
        <p:spPr>
          <a:xfrm>
            <a:off x="5796136" y="2988263"/>
            <a:ext cx="1104070" cy="1737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15" idx="6"/>
            <a:endCxn id="7" idx="2"/>
          </p:cNvCxnSpPr>
          <p:nvPr/>
        </p:nvCxnSpPr>
        <p:spPr>
          <a:xfrm>
            <a:off x="5261231" y="3417757"/>
            <a:ext cx="1055729" cy="1278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16" idx="7"/>
            <a:endCxn id="8" idx="3"/>
          </p:cNvCxnSpPr>
          <p:nvPr/>
        </p:nvCxnSpPr>
        <p:spPr>
          <a:xfrm flipV="1">
            <a:off x="5775045" y="3577077"/>
            <a:ext cx="943283" cy="2056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22" idx="6"/>
            <a:endCxn id="9" idx="2"/>
          </p:cNvCxnSpPr>
          <p:nvPr/>
        </p:nvCxnSpPr>
        <p:spPr>
          <a:xfrm flipV="1">
            <a:off x="5310850" y="3937933"/>
            <a:ext cx="1150126" cy="921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23" idx="7"/>
            <a:endCxn id="45" idx="2"/>
          </p:cNvCxnSpPr>
          <p:nvPr/>
        </p:nvCxnSpPr>
        <p:spPr>
          <a:xfrm flipV="1">
            <a:off x="6207093" y="4047326"/>
            <a:ext cx="816038" cy="1277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25" idx="7"/>
            <a:endCxn id="10" idx="2"/>
          </p:cNvCxnSpPr>
          <p:nvPr/>
        </p:nvCxnSpPr>
        <p:spPr>
          <a:xfrm flipV="1">
            <a:off x="5559021" y="3689669"/>
            <a:ext cx="1479336" cy="9880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24" idx="6"/>
            <a:endCxn id="12" idx="3"/>
          </p:cNvCxnSpPr>
          <p:nvPr/>
        </p:nvCxnSpPr>
        <p:spPr>
          <a:xfrm flipV="1">
            <a:off x="5117215" y="3540682"/>
            <a:ext cx="2198860" cy="14004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5" idx="6"/>
            <a:endCxn id="6" idx="2"/>
          </p:cNvCxnSpPr>
          <p:nvPr/>
        </p:nvCxnSpPr>
        <p:spPr>
          <a:xfrm>
            <a:off x="5796136" y="2988263"/>
            <a:ext cx="1082979" cy="2247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39" idx="5"/>
            <a:endCxn id="8" idx="1"/>
          </p:cNvCxnSpPr>
          <p:nvPr/>
        </p:nvCxnSpPr>
        <p:spPr>
          <a:xfrm>
            <a:off x="6279101" y="3263893"/>
            <a:ext cx="439227" cy="2113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13" idx="5"/>
            <a:endCxn id="6" idx="1"/>
          </p:cNvCxnSpPr>
          <p:nvPr/>
        </p:nvCxnSpPr>
        <p:spPr>
          <a:xfrm>
            <a:off x="5126973" y="2687829"/>
            <a:ext cx="1773233" cy="4742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16" idx="6"/>
            <a:endCxn id="10" idx="2"/>
          </p:cNvCxnSpPr>
          <p:nvPr/>
        </p:nvCxnSpPr>
        <p:spPr>
          <a:xfrm flipV="1">
            <a:off x="5796136" y="3689669"/>
            <a:ext cx="1242221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39" idx="6"/>
            <a:endCxn id="12" idx="2"/>
          </p:cNvCxnSpPr>
          <p:nvPr/>
        </p:nvCxnSpPr>
        <p:spPr>
          <a:xfrm>
            <a:off x="6300192" y="3212976"/>
            <a:ext cx="994792" cy="2767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12" idx="6"/>
            <a:endCxn id="17" idx="2"/>
          </p:cNvCxnSpPr>
          <p:nvPr/>
        </p:nvCxnSpPr>
        <p:spPr>
          <a:xfrm flipV="1">
            <a:off x="7439000" y="3440966"/>
            <a:ext cx="452628" cy="487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stCxn id="6" idx="6"/>
            <a:endCxn id="48" idx="2"/>
          </p:cNvCxnSpPr>
          <p:nvPr/>
        </p:nvCxnSpPr>
        <p:spPr>
          <a:xfrm flipV="1">
            <a:off x="7023131" y="3076086"/>
            <a:ext cx="1043767" cy="1368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45" idx="6"/>
            <a:endCxn id="11" idx="2"/>
          </p:cNvCxnSpPr>
          <p:nvPr/>
        </p:nvCxnSpPr>
        <p:spPr>
          <a:xfrm>
            <a:off x="7167147" y="4047326"/>
            <a:ext cx="1082444" cy="6812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9" idx="6"/>
            <a:endCxn id="19" idx="2"/>
          </p:cNvCxnSpPr>
          <p:nvPr/>
        </p:nvCxnSpPr>
        <p:spPr>
          <a:xfrm>
            <a:off x="6604992" y="3937933"/>
            <a:ext cx="178861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7" idx="6"/>
            <a:endCxn id="21" idx="3"/>
          </p:cNvCxnSpPr>
          <p:nvPr/>
        </p:nvCxnSpPr>
        <p:spPr>
          <a:xfrm flipV="1">
            <a:off x="6460976" y="3434662"/>
            <a:ext cx="2154691" cy="1109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12" idx="7"/>
            <a:endCxn id="14" idx="3"/>
          </p:cNvCxnSpPr>
          <p:nvPr/>
        </p:nvCxnSpPr>
        <p:spPr>
          <a:xfrm flipV="1">
            <a:off x="7417909" y="2751148"/>
            <a:ext cx="1267271" cy="687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stCxn id="6" idx="6"/>
            <a:endCxn id="19" idx="1"/>
          </p:cNvCxnSpPr>
          <p:nvPr/>
        </p:nvCxnSpPr>
        <p:spPr>
          <a:xfrm>
            <a:off x="7023131" y="3212976"/>
            <a:ext cx="1391567" cy="674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10" idx="5"/>
            <a:endCxn id="20" idx="2"/>
          </p:cNvCxnSpPr>
          <p:nvPr/>
        </p:nvCxnSpPr>
        <p:spPr>
          <a:xfrm>
            <a:off x="7161282" y="3740586"/>
            <a:ext cx="1500312" cy="7685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45" idx="7"/>
            <a:endCxn id="20" idx="3"/>
          </p:cNvCxnSpPr>
          <p:nvPr/>
        </p:nvCxnSpPr>
        <p:spPr>
          <a:xfrm>
            <a:off x="7146056" y="3996409"/>
            <a:ext cx="1536629" cy="563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9" idx="6"/>
            <a:endCxn id="31" idx="2"/>
          </p:cNvCxnSpPr>
          <p:nvPr/>
        </p:nvCxnSpPr>
        <p:spPr>
          <a:xfrm>
            <a:off x="6604992" y="3937933"/>
            <a:ext cx="2056602" cy="11472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7" idx="6"/>
            <a:endCxn id="6" idx="3"/>
          </p:cNvCxnSpPr>
          <p:nvPr/>
        </p:nvCxnSpPr>
        <p:spPr>
          <a:xfrm flipV="1">
            <a:off x="6460976" y="3263893"/>
            <a:ext cx="439230" cy="281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9" idx="6"/>
            <a:endCxn id="8" idx="3"/>
          </p:cNvCxnSpPr>
          <p:nvPr/>
        </p:nvCxnSpPr>
        <p:spPr>
          <a:xfrm flipV="1">
            <a:off x="6604992" y="3577077"/>
            <a:ext cx="113336" cy="3608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stCxn id="7" idx="7"/>
            <a:endCxn id="12" idx="1"/>
          </p:cNvCxnSpPr>
          <p:nvPr/>
        </p:nvCxnSpPr>
        <p:spPr>
          <a:xfrm flipV="1">
            <a:off x="6439885" y="3438848"/>
            <a:ext cx="876190" cy="558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>
            <a:stCxn id="6" idx="6"/>
            <a:endCxn id="10" idx="7"/>
          </p:cNvCxnSpPr>
          <p:nvPr/>
        </p:nvCxnSpPr>
        <p:spPr>
          <a:xfrm>
            <a:off x="7023131" y="3212976"/>
            <a:ext cx="138151" cy="4257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stCxn id="45" idx="1"/>
            <a:endCxn id="12" idx="4"/>
          </p:cNvCxnSpPr>
          <p:nvPr/>
        </p:nvCxnSpPr>
        <p:spPr>
          <a:xfrm flipV="1">
            <a:off x="7044222" y="3561773"/>
            <a:ext cx="322770" cy="4346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>
            <a:stCxn id="8" idx="6"/>
            <a:endCxn id="10" idx="1"/>
          </p:cNvCxnSpPr>
          <p:nvPr/>
        </p:nvCxnSpPr>
        <p:spPr>
          <a:xfrm>
            <a:off x="6841253" y="3526160"/>
            <a:ext cx="218195" cy="1125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>
            <a:stCxn id="45" idx="2"/>
            <a:endCxn id="8" idx="4"/>
          </p:cNvCxnSpPr>
          <p:nvPr/>
        </p:nvCxnSpPr>
        <p:spPr>
          <a:xfrm flipH="1" flipV="1">
            <a:off x="6769245" y="3598168"/>
            <a:ext cx="253886" cy="4491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stCxn id="13" idx="7"/>
            <a:endCxn id="29" idx="3"/>
          </p:cNvCxnSpPr>
          <p:nvPr/>
        </p:nvCxnSpPr>
        <p:spPr>
          <a:xfrm flipV="1">
            <a:off x="5126973" y="1751725"/>
            <a:ext cx="204968" cy="8342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>
            <a:stCxn id="5" idx="1"/>
            <a:endCxn id="29" idx="4"/>
          </p:cNvCxnSpPr>
          <p:nvPr/>
        </p:nvCxnSpPr>
        <p:spPr>
          <a:xfrm flipH="1" flipV="1">
            <a:off x="5382858" y="1772816"/>
            <a:ext cx="290353" cy="11645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>
            <a:stCxn id="39" idx="7"/>
            <a:endCxn id="40" idx="4"/>
          </p:cNvCxnSpPr>
          <p:nvPr/>
        </p:nvCxnSpPr>
        <p:spPr>
          <a:xfrm flipH="1" flipV="1">
            <a:off x="5796136" y="2132856"/>
            <a:ext cx="482965" cy="10292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>
            <a:stCxn id="5" idx="1"/>
            <a:endCxn id="41" idx="4"/>
          </p:cNvCxnSpPr>
          <p:nvPr/>
        </p:nvCxnSpPr>
        <p:spPr>
          <a:xfrm flipV="1">
            <a:off x="5673211" y="1633811"/>
            <a:ext cx="626981" cy="13035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>
            <a:stCxn id="24" idx="4"/>
            <a:endCxn id="32" idx="1"/>
          </p:cNvCxnSpPr>
          <p:nvPr/>
        </p:nvCxnSpPr>
        <p:spPr>
          <a:xfrm>
            <a:off x="5045207" y="5013176"/>
            <a:ext cx="339972" cy="5565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32" name="Straight Arrow Connector 131"/>
          <p:cNvCxnSpPr>
            <a:stCxn id="23" idx="5"/>
            <a:endCxn id="33" idx="7"/>
          </p:cNvCxnSpPr>
          <p:nvPr/>
        </p:nvCxnSpPr>
        <p:spPr>
          <a:xfrm flipH="1">
            <a:off x="6135085" y="4276882"/>
            <a:ext cx="72008" cy="9014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>
            <a:stCxn id="25" idx="5"/>
            <a:endCxn id="33" idx="0"/>
          </p:cNvCxnSpPr>
          <p:nvPr/>
        </p:nvCxnSpPr>
        <p:spPr>
          <a:xfrm>
            <a:off x="5559021" y="4779509"/>
            <a:ext cx="525147" cy="3776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38" name="Straight Arrow Connector 137"/>
          <p:cNvCxnSpPr>
            <a:stCxn id="23" idx="4"/>
            <a:endCxn id="46" idx="0"/>
          </p:cNvCxnSpPr>
          <p:nvPr/>
        </p:nvCxnSpPr>
        <p:spPr>
          <a:xfrm flipH="1">
            <a:off x="5724128" y="4297973"/>
            <a:ext cx="432048" cy="8647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>
            <a:stCxn id="30" idx="4"/>
            <a:endCxn id="14" idx="1"/>
          </p:cNvCxnSpPr>
          <p:nvPr/>
        </p:nvCxnSpPr>
        <p:spPr>
          <a:xfrm>
            <a:off x="8177583" y="1556792"/>
            <a:ext cx="507597" cy="10925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>
            <a:stCxn id="28" idx="4"/>
            <a:endCxn id="48" idx="0"/>
          </p:cNvCxnSpPr>
          <p:nvPr/>
        </p:nvCxnSpPr>
        <p:spPr>
          <a:xfrm flipH="1">
            <a:off x="8138906" y="2276872"/>
            <a:ext cx="182693" cy="7272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>
            <a:stCxn id="36" idx="0"/>
            <a:endCxn id="18" idx="5"/>
          </p:cNvCxnSpPr>
          <p:nvPr/>
        </p:nvCxnSpPr>
        <p:spPr>
          <a:xfrm flipH="1" flipV="1">
            <a:off x="7911696" y="4098243"/>
            <a:ext cx="192261" cy="9149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>
            <a:stCxn id="36" idx="0"/>
            <a:endCxn id="11" idx="4"/>
          </p:cNvCxnSpPr>
          <p:nvPr/>
        </p:nvCxnSpPr>
        <p:spPr>
          <a:xfrm flipV="1">
            <a:off x="8103957" y="4800600"/>
            <a:ext cx="217642" cy="2125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6" name="Straight Arrow Connector 155"/>
          <p:cNvCxnSpPr>
            <a:stCxn id="27" idx="0"/>
            <a:endCxn id="11" idx="4"/>
          </p:cNvCxnSpPr>
          <p:nvPr/>
        </p:nvCxnSpPr>
        <p:spPr>
          <a:xfrm flipV="1">
            <a:off x="8321599" y="4800600"/>
            <a:ext cx="0" cy="8606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9" name="Straight Arrow Connector 158"/>
          <p:cNvCxnSpPr>
            <a:stCxn id="38" idx="0"/>
            <a:endCxn id="31" idx="4"/>
          </p:cNvCxnSpPr>
          <p:nvPr/>
        </p:nvCxnSpPr>
        <p:spPr>
          <a:xfrm flipH="1" flipV="1">
            <a:off x="8733602" y="5157192"/>
            <a:ext cx="23439" cy="4634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62" name="Straight Arrow Connector 161"/>
          <p:cNvCxnSpPr>
            <a:stCxn id="43" idx="7"/>
            <a:endCxn id="42" idx="3"/>
          </p:cNvCxnSpPr>
          <p:nvPr/>
        </p:nvCxnSpPr>
        <p:spPr>
          <a:xfrm flipV="1">
            <a:off x="5954846" y="6264908"/>
            <a:ext cx="186198" cy="1986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Arrow Connector 165"/>
          <p:cNvCxnSpPr>
            <a:stCxn id="37" idx="1"/>
            <a:endCxn id="42" idx="5"/>
          </p:cNvCxnSpPr>
          <p:nvPr/>
        </p:nvCxnSpPr>
        <p:spPr>
          <a:xfrm flipH="1" flipV="1">
            <a:off x="6242878" y="6264908"/>
            <a:ext cx="241534" cy="3263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Arrow Connector 168"/>
          <p:cNvCxnSpPr>
            <a:stCxn id="43" idx="6"/>
            <a:endCxn id="35" idx="4"/>
          </p:cNvCxnSpPr>
          <p:nvPr/>
        </p:nvCxnSpPr>
        <p:spPr>
          <a:xfrm flipV="1">
            <a:off x="5975937" y="6358007"/>
            <a:ext cx="504056" cy="1564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Arrow Connector 171"/>
          <p:cNvCxnSpPr>
            <a:stCxn id="37" idx="1"/>
            <a:endCxn id="35" idx="4"/>
          </p:cNvCxnSpPr>
          <p:nvPr/>
        </p:nvCxnSpPr>
        <p:spPr>
          <a:xfrm flipH="1" flipV="1">
            <a:off x="6479993" y="6358007"/>
            <a:ext cx="4419" cy="2332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Arrow Connector 174"/>
          <p:cNvCxnSpPr>
            <a:stCxn id="26" idx="2"/>
            <a:endCxn id="44" idx="2"/>
          </p:cNvCxnSpPr>
          <p:nvPr/>
        </p:nvCxnSpPr>
        <p:spPr>
          <a:xfrm flipV="1">
            <a:off x="7919584" y="6433233"/>
            <a:ext cx="333305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Arrow Connector 177"/>
          <p:cNvCxnSpPr>
            <a:stCxn id="34" idx="6"/>
            <a:endCxn id="44" idx="1"/>
          </p:cNvCxnSpPr>
          <p:nvPr/>
        </p:nvCxnSpPr>
        <p:spPr>
          <a:xfrm>
            <a:off x="8042486" y="6358007"/>
            <a:ext cx="231494" cy="243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Oval 181"/>
          <p:cNvSpPr/>
          <p:nvPr/>
        </p:nvSpPr>
        <p:spPr>
          <a:xfrm>
            <a:off x="5654164" y="2924639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83" name="Oval 182"/>
          <p:cNvSpPr/>
          <p:nvPr/>
        </p:nvSpPr>
        <p:spPr>
          <a:xfrm>
            <a:off x="5006092" y="257328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84" name="Oval 183"/>
          <p:cNvSpPr/>
          <p:nvPr/>
        </p:nvSpPr>
        <p:spPr>
          <a:xfrm>
            <a:off x="5119259" y="3354133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85" name="Oval 184"/>
          <p:cNvSpPr/>
          <p:nvPr/>
        </p:nvSpPr>
        <p:spPr>
          <a:xfrm>
            <a:off x="5654164" y="3770061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86" name="Oval 185"/>
          <p:cNvSpPr/>
          <p:nvPr/>
        </p:nvSpPr>
        <p:spPr>
          <a:xfrm>
            <a:off x="5168878" y="396645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87" name="Oval 186"/>
          <p:cNvSpPr/>
          <p:nvPr/>
        </p:nvSpPr>
        <p:spPr>
          <a:xfrm>
            <a:off x="6086212" y="4162341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88" name="Oval 187"/>
          <p:cNvSpPr/>
          <p:nvPr/>
        </p:nvSpPr>
        <p:spPr>
          <a:xfrm>
            <a:off x="4975243" y="487754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89" name="Oval 188"/>
          <p:cNvSpPr/>
          <p:nvPr/>
        </p:nvSpPr>
        <p:spPr>
          <a:xfrm>
            <a:off x="5438140" y="466496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90" name="Oval 189"/>
          <p:cNvSpPr/>
          <p:nvPr/>
        </p:nvSpPr>
        <p:spPr>
          <a:xfrm>
            <a:off x="6158220" y="314935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99" name="Oval 198"/>
          <p:cNvSpPr/>
          <p:nvPr/>
        </p:nvSpPr>
        <p:spPr>
          <a:xfrm>
            <a:off x="8245134" y="465028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00" name="Oval 199"/>
          <p:cNvSpPr/>
          <p:nvPr/>
        </p:nvSpPr>
        <p:spPr>
          <a:xfrm>
            <a:off x="8659632" y="2621919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01" name="Oval 200"/>
          <p:cNvSpPr/>
          <p:nvPr/>
        </p:nvSpPr>
        <p:spPr>
          <a:xfrm>
            <a:off x="7887171" y="336265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02" name="Oval 201"/>
          <p:cNvSpPr/>
          <p:nvPr/>
        </p:nvSpPr>
        <p:spPr>
          <a:xfrm>
            <a:off x="7784314" y="396901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03" name="Oval 202"/>
          <p:cNvSpPr/>
          <p:nvPr/>
        </p:nvSpPr>
        <p:spPr>
          <a:xfrm>
            <a:off x="8389150" y="3859621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04" name="Oval 203"/>
          <p:cNvSpPr/>
          <p:nvPr/>
        </p:nvSpPr>
        <p:spPr>
          <a:xfrm>
            <a:off x="8657137" y="443080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05" name="Oval 204"/>
          <p:cNvSpPr/>
          <p:nvPr/>
        </p:nvSpPr>
        <p:spPr>
          <a:xfrm>
            <a:off x="8590119" y="3305433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06" name="Oval 205"/>
          <p:cNvSpPr/>
          <p:nvPr/>
        </p:nvSpPr>
        <p:spPr>
          <a:xfrm>
            <a:off x="8657137" y="500687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07" name="Oval 206"/>
          <p:cNvSpPr/>
          <p:nvPr/>
        </p:nvSpPr>
        <p:spPr>
          <a:xfrm>
            <a:off x="8062441" y="299777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08" name="Oval 207"/>
          <p:cNvSpPr/>
          <p:nvPr/>
        </p:nvSpPr>
        <p:spPr>
          <a:xfrm>
            <a:off x="5319234" y="163718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09" name="Oval 208"/>
          <p:cNvSpPr/>
          <p:nvPr/>
        </p:nvSpPr>
        <p:spPr>
          <a:xfrm>
            <a:off x="5372472" y="5557037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10" name="Oval 209"/>
          <p:cNvSpPr/>
          <p:nvPr/>
        </p:nvSpPr>
        <p:spPr>
          <a:xfrm>
            <a:off x="6020544" y="516557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11" name="Oval 210"/>
          <p:cNvSpPr/>
          <p:nvPr/>
        </p:nvSpPr>
        <p:spPr>
          <a:xfrm>
            <a:off x="5732512" y="199722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12" name="Oval 211"/>
          <p:cNvSpPr/>
          <p:nvPr/>
        </p:nvSpPr>
        <p:spPr>
          <a:xfrm>
            <a:off x="6236568" y="1498179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13" name="Oval 212"/>
          <p:cNvSpPr/>
          <p:nvPr/>
        </p:nvSpPr>
        <p:spPr>
          <a:xfrm>
            <a:off x="5660504" y="517106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14" name="Oval 213"/>
          <p:cNvSpPr/>
          <p:nvPr/>
        </p:nvSpPr>
        <p:spPr>
          <a:xfrm>
            <a:off x="8260957" y="566124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15" name="Oval 214"/>
          <p:cNvSpPr/>
          <p:nvPr/>
        </p:nvSpPr>
        <p:spPr>
          <a:xfrm>
            <a:off x="8260957" y="213285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16" name="Oval 215"/>
          <p:cNvSpPr/>
          <p:nvPr/>
        </p:nvSpPr>
        <p:spPr>
          <a:xfrm>
            <a:off x="8116941" y="141277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17" name="Oval 216"/>
          <p:cNvSpPr/>
          <p:nvPr/>
        </p:nvSpPr>
        <p:spPr>
          <a:xfrm>
            <a:off x="8043315" y="501317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18" name="Oval 217"/>
          <p:cNvSpPr/>
          <p:nvPr/>
        </p:nvSpPr>
        <p:spPr>
          <a:xfrm>
            <a:off x="8696399" y="5620661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28" name="Oval 227"/>
          <p:cNvSpPr/>
          <p:nvPr/>
        </p:nvSpPr>
        <p:spPr>
          <a:xfrm>
            <a:off x="7915671" y="6500745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29" name="Oval 228"/>
          <p:cNvSpPr/>
          <p:nvPr/>
        </p:nvSpPr>
        <p:spPr>
          <a:xfrm>
            <a:off x="7894557" y="6281503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30" name="Oval 229"/>
          <p:cNvSpPr/>
          <p:nvPr/>
        </p:nvSpPr>
        <p:spPr>
          <a:xfrm>
            <a:off x="6404072" y="6209495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31" name="Oval 230"/>
          <p:cNvSpPr/>
          <p:nvPr/>
        </p:nvSpPr>
        <p:spPr>
          <a:xfrm>
            <a:off x="6459408" y="656568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32" name="Oval 231"/>
          <p:cNvSpPr/>
          <p:nvPr/>
        </p:nvSpPr>
        <p:spPr>
          <a:xfrm>
            <a:off x="6116040" y="6137487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33" name="Oval 232"/>
          <p:cNvSpPr/>
          <p:nvPr/>
        </p:nvSpPr>
        <p:spPr>
          <a:xfrm>
            <a:off x="5828008" y="643792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34" name="Oval 233"/>
          <p:cNvSpPr/>
          <p:nvPr/>
        </p:nvSpPr>
        <p:spPr>
          <a:xfrm>
            <a:off x="8248976" y="6356729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238" name="Straight Arrow Connector 237"/>
          <p:cNvCxnSpPr>
            <a:stCxn id="9" idx="0"/>
            <a:endCxn id="7" idx="5"/>
          </p:cNvCxnSpPr>
          <p:nvPr/>
        </p:nvCxnSpPr>
        <p:spPr>
          <a:xfrm flipH="1" flipV="1">
            <a:off x="6439885" y="3596570"/>
            <a:ext cx="93099" cy="2693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Arrow Connector 240"/>
          <p:cNvCxnSpPr>
            <a:stCxn id="9" idx="6"/>
            <a:endCxn id="45" idx="2"/>
          </p:cNvCxnSpPr>
          <p:nvPr/>
        </p:nvCxnSpPr>
        <p:spPr>
          <a:xfrm>
            <a:off x="6604992" y="3937933"/>
            <a:ext cx="418139" cy="1093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Arrow Connector 243"/>
          <p:cNvCxnSpPr>
            <a:stCxn id="10" idx="3"/>
            <a:endCxn id="9" idx="6"/>
          </p:cNvCxnSpPr>
          <p:nvPr/>
        </p:nvCxnSpPr>
        <p:spPr>
          <a:xfrm flipH="1">
            <a:off x="6604992" y="3740586"/>
            <a:ext cx="454456" cy="1973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Oval 141"/>
          <p:cNvSpPr/>
          <p:nvPr/>
        </p:nvSpPr>
        <p:spPr>
          <a:xfrm>
            <a:off x="6773923" y="4430808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3" name="Oval 142"/>
          <p:cNvSpPr/>
          <p:nvPr/>
        </p:nvSpPr>
        <p:spPr>
          <a:xfrm>
            <a:off x="7521298" y="4941168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5" name="Oval 144"/>
          <p:cNvSpPr/>
          <p:nvPr/>
        </p:nvSpPr>
        <p:spPr>
          <a:xfrm>
            <a:off x="6513241" y="4834880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6" name="Oval 145"/>
          <p:cNvSpPr/>
          <p:nvPr/>
        </p:nvSpPr>
        <p:spPr>
          <a:xfrm>
            <a:off x="7294984" y="4656584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7" name="Oval 146"/>
          <p:cNvSpPr/>
          <p:nvPr/>
        </p:nvSpPr>
        <p:spPr>
          <a:xfrm>
            <a:off x="6773923" y="442964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9" name="Oval 148"/>
          <p:cNvSpPr/>
          <p:nvPr/>
        </p:nvSpPr>
        <p:spPr>
          <a:xfrm>
            <a:off x="7521298" y="494000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50" name="Oval 149"/>
          <p:cNvSpPr/>
          <p:nvPr/>
        </p:nvSpPr>
        <p:spPr>
          <a:xfrm>
            <a:off x="6513241" y="483371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51" name="Oval 150"/>
          <p:cNvSpPr/>
          <p:nvPr/>
        </p:nvSpPr>
        <p:spPr>
          <a:xfrm>
            <a:off x="7294984" y="465541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227" name="Straight Arrow Connector 226"/>
          <p:cNvCxnSpPr>
            <a:endCxn id="142" idx="2"/>
          </p:cNvCxnSpPr>
          <p:nvPr/>
        </p:nvCxnSpPr>
        <p:spPr>
          <a:xfrm>
            <a:off x="6236568" y="4225965"/>
            <a:ext cx="537355" cy="2768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endCxn id="201" idx="3"/>
          </p:cNvCxnSpPr>
          <p:nvPr/>
        </p:nvCxnSpPr>
        <p:spPr>
          <a:xfrm flipV="1">
            <a:off x="6919044" y="3485579"/>
            <a:ext cx="989218" cy="10259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5" name="Straight Arrow Connector 154"/>
          <p:cNvCxnSpPr>
            <a:endCxn id="145" idx="2"/>
          </p:cNvCxnSpPr>
          <p:nvPr/>
        </p:nvCxnSpPr>
        <p:spPr>
          <a:xfrm>
            <a:off x="5528034" y="4694745"/>
            <a:ext cx="985207" cy="2121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>
            <a:endCxn id="18" idx="3"/>
          </p:cNvCxnSpPr>
          <p:nvPr/>
        </p:nvCxnSpPr>
        <p:spPr>
          <a:xfrm flipV="1">
            <a:off x="6647191" y="4098243"/>
            <a:ext cx="1162671" cy="797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8" name="Straight Arrow Connector 157"/>
          <p:cNvCxnSpPr>
            <a:endCxn id="146" idx="1"/>
          </p:cNvCxnSpPr>
          <p:nvPr/>
        </p:nvCxnSpPr>
        <p:spPr>
          <a:xfrm>
            <a:off x="5775145" y="3874018"/>
            <a:ext cx="1540930" cy="8036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0" name="Straight Arrow Connector 159"/>
          <p:cNvCxnSpPr>
            <a:endCxn id="18" idx="3"/>
          </p:cNvCxnSpPr>
          <p:nvPr/>
        </p:nvCxnSpPr>
        <p:spPr>
          <a:xfrm flipV="1">
            <a:off x="7332429" y="4098243"/>
            <a:ext cx="477433" cy="5685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>
            <a:stCxn id="186" idx="5"/>
            <a:endCxn id="149" idx="2"/>
          </p:cNvCxnSpPr>
          <p:nvPr/>
        </p:nvCxnSpPr>
        <p:spPr>
          <a:xfrm>
            <a:off x="5291803" y="4089383"/>
            <a:ext cx="2229495" cy="9226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3" name="Straight Arrow Connector 162"/>
          <p:cNvCxnSpPr>
            <a:endCxn id="19" idx="5"/>
          </p:cNvCxnSpPr>
          <p:nvPr/>
        </p:nvCxnSpPr>
        <p:spPr>
          <a:xfrm flipV="1">
            <a:off x="7653093" y="3988850"/>
            <a:ext cx="863439" cy="9943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195001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" grpId="0" animBg="1"/>
      <p:bldP spid="183" grpId="0" animBg="1"/>
      <p:bldP spid="184" grpId="0" animBg="1"/>
      <p:bldP spid="185" grpId="0" animBg="1"/>
      <p:bldP spid="186" grpId="0" animBg="1"/>
      <p:bldP spid="187" grpId="0" animBg="1"/>
      <p:bldP spid="188" grpId="0" animBg="1"/>
      <p:bldP spid="189" grpId="0" animBg="1"/>
      <p:bldP spid="190" grpId="0" animBg="1"/>
      <p:bldP spid="199" grpId="0" animBg="1"/>
      <p:bldP spid="200" grpId="0" animBg="1"/>
      <p:bldP spid="201" grpId="0" animBg="1"/>
      <p:bldP spid="202" grpId="0" animBg="1"/>
      <p:bldP spid="203" grpId="0" animBg="1"/>
      <p:bldP spid="204" grpId="0" animBg="1"/>
      <p:bldP spid="205" grpId="0" animBg="1"/>
      <p:bldP spid="206" grpId="0" animBg="1"/>
      <p:bldP spid="207" grpId="0" animBg="1"/>
      <p:bldP spid="208" grpId="0" animBg="1"/>
      <p:bldP spid="209" grpId="0" animBg="1"/>
      <p:bldP spid="210" grpId="0" animBg="1"/>
      <p:bldP spid="211" grpId="0" animBg="1"/>
      <p:bldP spid="212" grpId="0" animBg="1"/>
      <p:bldP spid="213" grpId="0" animBg="1"/>
      <p:bldP spid="214" grpId="0" animBg="1"/>
      <p:bldP spid="215" grpId="0" animBg="1"/>
      <p:bldP spid="216" grpId="0" animBg="1"/>
      <p:bldP spid="217" grpId="0" animBg="1"/>
      <p:bldP spid="218" grpId="0" animBg="1"/>
      <p:bldP spid="228" grpId="0" animBg="1"/>
      <p:bldP spid="229" grpId="0" animBg="1"/>
      <p:bldP spid="230" grpId="0" animBg="1"/>
      <p:bldP spid="231" grpId="0" animBg="1"/>
      <p:bldP spid="232" grpId="0" animBg="1"/>
      <p:bldP spid="233" grpId="0" animBg="1"/>
      <p:bldP spid="234" grpId="0" animBg="1"/>
      <p:bldP spid="147" grpId="0" animBg="1"/>
      <p:bldP spid="149" grpId="0" animBg="1"/>
      <p:bldP spid="150" grpId="0" animBg="1"/>
      <p:bldP spid="15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PageRank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 smtClean="0"/>
              <a:t>Juger une page des SFC par son importance et sa pertinence à une requête</a:t>
            </a:r>
          </a:p>
          <a:p>
            <a:pPr lvl="1"/>
            <a:r>
              <a:rPr lang="fr-CA" dirty="0" smtClean="0"/>
              <a:t>Pertinence: mots-clefs de la requête apparaissent autour de liens d’autres sites vers la page</a:t>
            </a:r>
          </a:p>
          <a:p>
            <a:pPr lvl="1"/>
            <a:r>
              <a:rPr lang="fr-CA" dirty="0" smtClean="0"/>
              <a:t>Importance: nombre de liens d’autres sites vers la page</a:t>
            </a:r>
          </a:p>
          <a:p>
            <a:r>
              <a:rPr lang="fr-CA" dirty="0" smtClean="0"/>
              <a:t>Simuler un internaute aléatoire</a:t>
            </a:r>
          </a:p>
          <a:p>
            <a:pPr lvl="1"/>
            <a:r>
              <a:rPr lang="fr-CA" dirty="0" smtClean="0"/>
              <a:t>Internaute vote « avec ses pieds », quitte les pages moins importantes/pertinentes pour aller aux pages importantes/pertinentes </a:t>
            </a:r>
          </a:p>
          <a:p>
            <a:pPr lvl="1"/>
            <a:r>
              <a:rPr lang="fr-CA" dirty="0" smtClean="0"/>
              <a:t>On peut calculer la probabilité qu’un internaute se retrouve aléatoirement sur chaque page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289836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PageRank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19256" cy="4801720"/>
          </a:xfrm>
        </p:spPr>
        <p:txBody>
          <a:bodyPr/>
          <a:lstStyle/>
          <a:p>
            <a:pPr lvl="0">
              <a:defRPr/>
            </a:pPr>
            <a:r>
              <a:rPr lang="fr-CA" dirty="0" smtClean="0"/>
              <a:t>Exemple simple de SFC</a:t>
            </a:r>
          </a:p>
          <a:p>
            <a:pPr lvl="0">
              <a:defRPr/>
            </a:pPr>
            <a:r>
              <a:rPr lang="fr-CA" dirty="0" smtClean="0"/>
              <a:t>La matrice de transitions mesure la probabilité de sauter d’une page à l’autre</a:t>
            </a:r>
          </a:p>
          <a:p>
            <a:pPr lvl="1">
              <a:defRPr/>
            </a:pPr>
            <a:r>
              <a:rPr lang="fr-CA" dirty="0" smtClean="0"/>
              <a:t>Matrice stochastique: la somme de chaque colonne est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7</a:t>
            </a:fld>
            <a:endParaRPr lang="en-CA"/>
          </a:p>
        </p:txBody>
      </p:sp>
      <p:grpSp>
        <p:nvGrpSpPr>
          <p:cNvPr id="7" name="Group 6"/>
          <p:cNvGrpSpPr/>
          <p:nvPr/>
        </p:nvGrpSpPr>
        <p:grpSpPr>
          <a:xfrm>
            <a:off x="683568" y="4365104"/>
            <a:ext cx="648072" cy="648072"/>
            <a:chOff x="899592" y="2636912"/>
            <a:chExt cx="648072" cy="648072"/>
          </a:xfrm>
        </p:grpSpPr>
        <p:sp>
          <p:nvSpPr>
            <p:cNvPr id="5" name="Oval 4"/>
            <p:cNvSpPr/>
            <p:nvPr/>
          </p:nvSpPr>
          <p:spPr>
            <a:xfrm>
              <a:off x="899592" y="2636912"/>
              <a:ext cx="648072" cy="64807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899592" y="2708920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2800" dirty="0" smtClean="0">
                  <a:latin typeface="Arial" pitchFamily="34" charset="0"/>
                  <a:cs typeface="Arial" pitchFamily="34" charset="0"/>
                </a:rPr>
                <a:t>A</a:t>
              </a:r>
              <a:endParaRPr lang="en-CA" sz="28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411760" y="4365104"/>
            <a:ext cx="648072" cy="648072"/>
            <a:chOff x="899592" y="2636912"/>
            <a:chExt cx="648072" cy="648072"/>
          </a:xfrm>
        </p:grpSpPr>
        <p:sp>
          <p:nvSpPr>
            <p:cNvPr id="9" name="Oval 8"/>
            <p:cNvSpPr/>
            <p:nvPr/>
          </p:nvSpPr>
          <p:spPr>
            <a:xfrm>
              <a:off x="899592" y="2636912"/>
              <a:ext cx="648072" cy="64807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99592" y="2708920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2800" dirty="0" smtClean="0">
                  <a:latin typeface="Arial" pitchFamily="34" charset="0"/>
                  <a:cs typeface="Arial" pitchFamily="34" charset="0"/>
                </a:rPr>
                <a:t>B</a:t>
              </a:r>
              <a:endParaRPr lang="en-CA" sz="28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411760" y="5949280"/>
            <a:ext cx="648072" cy="648072"/>
            <a:chOff x="899592" y="2636912"/>
            <a:chExt cx="648072" cy="648072"/>
          </a:xfrm>
        </p:grpSpPr>
        <p:sp>
          <p:nvSpPr>
            <p:cNvPr id="12" name="Oval 11"/>
            <p:cNvSpPr/>
            <p:nvPr/>
          </p:nvSpPr>
          <p:spPr>
            <a:xfrm>
              <a:off x="899592" y="2636912"/>
              <a:ext cx="648072" cy="64807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99592" y="2708920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2800" dirty="0" smtClean="0">
                  <a:latin typeface="Arial" pitchFamily="34" charset="0"/>
                  <a:cs typeface="Arial" pitchFamily="34" charset="0"/>
                </a:rPr>
                <a:t>D</a:t>
              </a:r>
              <a:endParaRPr lang="en-CA" sz="28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83568" y="6021288"/>
            <a:ext cx="648072" cy="648072"/>
            <a:chOff x="899592" y="2636912"/>
            <a:chExt cx="648072" cy="648072"/>
          </a:xfrm>
        </p:grpSpPr>
        <p:sp>
          <p:nvSpPr>
            <p:cNvPr id="15" name="Oval 14"/>
            <p:cNvSpPr/>
            <p:nvPr/>
          </p:nvSpPr>
          <p:spPr>
            <a:xfrm>
              <a:off x="899592" y="2636912"/>
              <a:ext cx="648072" cy="64807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99592" y="2708920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2800" dirty="0" smtClean="0">
                  <a:latin typeface="Arial" pitchFamily="34" charset="0"/>
                  <a:cs typeface="Arial" pitchFamily="34" charset="0"/>
                </a:rPr>
                <a:t>C</a:t>
              </a:r>
              <a:endParaRPr lang="en-CA" sz="2800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9" name="Straight Arrow Connector 18"/>
          <p:cNvCxnSpPr>
            <a:stCxn id="5" idx="6"/>
            <a:endCxn id="10" idx="1"/>
          </p:cNvCxnSpPr>
          <p:nvPr/>
        </p:nvCxnSpPr>
        <p:spPr>
          <a:xfrm>
            <a:off x="1331640" y="4689140"/>
            <a:ext cx="1080120" cy="958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6" idx="3"/>
            <a:endCxn id="13" idx="1"/>
          </p:cNvCxnSpPr>
          <p:nvPr/>
        </p:nvCxnSpPr>
        <p:spPr>
          <a:xfrm>
            <a:off x="1331640" y="4698722"/>
            <a:ext cx="1080120" cy="15841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5" idx="4"/>
            <a:endCxn id="15" idx="0"/>
          </p:cNvCxnSpPr>
          <p:nvPr/>
        </p:nvCxnSpPr>
        <p:spPr>
          <a:xfrm>
            <a:off x="1007604" y="5013176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2" idx="0"/>
            <a:endCxn id="9" idx="4"/>
          </p:cNvCxnSpPr>
          <p:nvPr/>
        </p:nvCxnSpPr>
        <p:spPr>
          <a:xfrm flipV="1">
            <a:off x="2735796" y="5013176"/>
            <a:ext cx="0" cy="9361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2" idx="4"/>
            <a:endCxn id="15" idx="5"/>
          </p:cNvCxnSpPr>
          <p:nvPr/>
        </p:nvCxnSpPr>
        <p:spPr>
          <a:xfrm flipH="1" flipV="1">
            <a:off x="1236732" y="6574452"/>
            <a:ext cx="1499064" cy="229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10" idx="3"/>
            <a:endCxn id="12" idx="7"/>
          </p:cNvCxnSpPr>
          <p:nvPr/>
        </p:nvCxnSpPr>
        <p:spPr>
          <a:xfrm flipH="1">
            <a:off x="2964924" y="4698722"/>
            <a:ext cx="94908" cy="13454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9" idx="0"/>
            <a:endCxn id="5" idx="0"/>
          </p:cNvCxnSpPr>
          <p:nvPr/>
        </p:nvCxnSpPr>
        <p:spPr>
          <a:xfrm flipH="1">
            <a:off x="1007604" y="4365104"/>
            <a:ext cx="172819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16" idx="1"/>
            <a:endCxn id="6" idx="1"/>
          </p:cNvCxnSpPr>
          <p:nvPr/>
        </p:nvCxnSpPr>
        <p:spPr>
          <a:xfrm flipV="1">
            <a:off x="683568" y="4698722"/>
            <a:ext cx="0" cy="16561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63" name="Object 62"/>
          <p:cNvGraphicFramePr>
            <a:graphicFrameLocks noChangeAspect="1"/>
          </p:cNvGraphicFramePr>
          <p:nvPr/>
        </p:nvGraphicFramePr>
        <p:xfrm>
          <a:off x="5084763" y="4754562"/>
          <a:ext cx="3798887" cy="2103438"/>
        </p:xfrm>
        <a:graphic>
          <a:graphicData uri="http://schemas.openxmlformats.org/presentationml/2006/ole">
            <p:oleObj spid="_x0000_s1082" name="Equation" r:id="rId3" imgW="1651000" imgH="914400" progId="Equation.DSMT4">
              <p:embed/>
            </p:oleObj>
          </a:graphicData>
        </a:graphic>
      </p:graphicFrame>
      <p:sp>
        <p:nvSpPr>
          <p:cNvPr id="64" name="TextBox 63"/>
          <p:cNvSpPr txBox="1"/>
          <p:nvPr/>
        </p:nvSpPr>
        <p:spPr>
          <a:xfrm>
            <a:off x="5076056" y="3861048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Quitte</a:t>
            </a:r>
            <a:r>
              <a:rPr lang="en-CA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de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220072" y="4250109"/>
            <a:ext cx="495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156176" y="4250109"/>
            <a:ext cx="495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804248" y="4250109"/>
            <a:ext cx="495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7452320" y="4250109"/>
            <a:ext cx="495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644008" y="4754165"/>
            <a:ext cx="495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4644008" y="5186213"/>
            <a:ext cx="495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4644008" y="5762277"/>
            <a:ext cx="495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4644008" y="6266333"/>
            <a:ext cx="495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</a:t>
            </a:r>
          </a:p>
        </p:txBody>
      </p:sp>
      <p:sp>
        <p:nvSpPr>
          <p:cNvPr id="75" name="TextBox 74"/>
          <p:cNvSpPr txBox="1"/>
          <p:nvPr/>
        </p:nvSpPr>
        <p:spPr>
          <a:xfrm rot="16200000">
            <a:off x="3362673" y="5531444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Arrive 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PageRank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L’internaute est représenté par un processus de Markov</a:t>
            </a:r>
          </a:p>
          <a:p>
            <a:pPr lvl="1"/>
            <a:r>
              <a:rPr lang="fr-CA" dirty="0" smtClean="0"/>
              <a:t>Pour un graph connecté</a:t>
            </a:r>
          </a:p>
          <a:p>
            <a:pPr lvl="2"/>
            <a:r>
              <a:rPr lang="fr-CA" dirty="0" smtClean="0"/>
              <a:t>Des nœuds connectés par des liens directionnels avec des probabilités associées</a:t>
            </a:r>
          </a:p>
          <a:p>
            <a:pPr lvl="1"/>
            <a:r>
              <a:rPr lang="fr-CA" dirty="0" smtClean="0"/>
              <a:t>Si on connait la probabilité d’être sur chaque nœuds à un moment précis</a:t>
            </a:r>
          </a:p>
          <a:p>
            <a:pPr lvl="1"/>
            <a:r>
              <a:rPr lang="fr-CA" dirty="0" smtClean="0"/>
              <a:t>Et on connait la probabilité de transition aux autres nœuds par les liens directionnels</a:t>
            </a:r>
          </a:p>
          <a:p>
            <a:pPr lvl="1"/>
            <a:r>
              <a:rPr lang="fr-CA" dirty="0" smtClean="0"/>
              <a:t>Alors on peut prédire où on sera probablement au moment suivant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8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PageRank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Simuler l’internaute aléatoire par un processus de Markov:</a:t>
            </a:r>
          </a:p>
          <a:p>
            <a:endParaRPr lang="fr-CA" dirty="0" smtClean="0"/>
          </a:p>
          <a:p>
            <a:pPr lvl="1"/>
            <a:endParaRPr lang="fr-CA" b="1" dirty="0" smtClean="0"/>
          </a:p>
          <a:p>
            <a:pPr lvl="1"/>
            <a:r>
              <a:rPr lang="fr-CA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fr-CA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CA" dirty="0" smtClean="0"/>
              <a:t> est le vecteur de probabilités d’être sur chaque site à l’itération </a:t>
            </a:r>
            <a:r>
              <a:rPr lang="fr-CA" i="1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fr-C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CA" dirty="0" smtClean="0"/>
              <a:t>Calculer jusqu’à convergence</a:t>
            </a:r>
          </a:p>
          <a:p>
            <a:pPr lvl="1"/>
            <a:r>
              <a:rPr lang="fr-CA" dirty="0" smtClean="0"/>
              <a:t>Typiquement </a:t>
            </a:r>
            <a:r>
              <a:rPr lang="fr-CA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CA" dirty="0" smtClean="0"/>
              <a:t> </a:t>
            </a:r>
            <a:r>
              <a:rPr lang="fr-CA" dirty="0" smtClean="0">
                <a:sym typeface="Symbol"/>
              </a:rPr>
              <a:t> 50</a:t>
            </a:r>
          </a:p>
          <a:p>
            <a:pPr lvl="1"/>
            <a:r>
              <a:rPr lang="fr-CA" dirty="0" smtClean="0">
                <a:sym typeface="Symbol"/>
              </a:rPr>
              <a:t>Ou utiliser les vecteurs propres de </a:t>
            </a:r>
            <a:r>
              <a:rPr lang="fr-CA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M</a:t>
            </a:r>
            <a:endParaRPr lang="fr-CA" dirty="0" smtClean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lvl="1"/>
            <a:r>
              <a:rPr lang="fr-CA" dirty="0" smtClean="0">
                <a:sym typeface="Symbol"/>
              </a:rPr>
              <a:t>Ou factoriser l’équation: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9</a:t>
            </a:fld>
            <a:endParaRPr lang="en-CA"/>
          </a:p>
        </p:txBody>
      </p:sp>
      <p:graphicFrame>
        <p:nvGraphicFramePr>
          <p:cNvPr id="10137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318586169"/>
              </p:ext>
            </p:extLst>
          </p:nvPr>
        </p:nvGraphicFramePr>
        <p:xfrm>
          <a:off x="3419872" y="2924944"/>
          <a:ext cx="1536700" cy="520700"/>
        </p:xfrm>
        <a:graphic>
          <a:graphicData uri="http://schemas.openxmlformats.org/presentationml/2006/ole">
            <p:oleObj spid="_x0000_s101430" name="Equation" r:id="rId3" imgW="672808" imgH="228501" progId="Equation.DSMT4">
              <p:embed/>
            </p:oleObj>
          </a:graphicData>
        </a:graphic>
      </p:graphicFrame>
      <p:graphicFrame>
        <p:nvGraphicFramePr>
          <p:cNvPr id="10137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75544841"/>
              </p:ext>
            </p:extLst>
          </p:nvPr>
        </p:nvGraphicFramePr>
        <p:xfrm>
          <a:off x="3491880" y="6199212"/>
          <a:ext cx="1727200" cy="647700"/>
        </p:xfrm>
        <a:graphic>
          <a:graphicData uri="http://schemas.openxmlformats.org/presentationml/2006/ole">
            <p:oleObj spid="_x0000_s101431" name="Equation" r:id="rId4" imgW="647700" imgH="2413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26064</TotalTime>
  <Words>1701</Words>
  <Application>Microsoft Office PowerPoint</Application>
  <PresentationFormat>On-screen Show (4:3)</PresentationFormat>
  <Paragraphs>458</Paragraphs>
  <Slides>45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7" baseType="lpstr">
      <vt:lpstr>Urban</vt:lpstr>
      <vt:lpstr>Equation</vt:lpstr>
      <vt:lpstr>Forage des liens web</vt:lpstr>
      <vt:lpstr>Survol</vt:lpstr>
      <vt:lpstr>Introduction</vt:lpstr>
      <vt:lpstr>Introduction</vt:lpstr>
      <vt:lpstr>Introduction</vt:lpstr>
      <vt:lpstr>PageRank</vt:lpstr>
      <vt:lpstr>PageRank</vt:lpstr>
      <vt:lpstr>PageRank</vt:lpstr>
      <vt:lpstr>PageRank</vt:lpstr>
      <vt:lpstr>PageRank</vt:lpstr>
      <vt:lpstr>PageRank (exemple)</vt:lpstr>
      <vt:lpstr>PageRank (exemple)</vt:lpstr>
      <vt:lpstr>Problèmes sur le réseau</vt:lpstr>
      <vt:lpstr>Ne pas atteindre les SFC</vt:lpstr>
      <vt:lpstr>Cul-de-sac</vt:lpstr>
      <vt:lpstr>Cul-de-sac</vt:lpstr>
      <vt:lpstr>Cul-de-sac</vt:lpstr>
      <vt:lpstr>Cul-de-sac</vt:lpstr>
      <vt:lpstr>Cul-de-sac</vt:lpstr>
      <vt:lpstr>Cul-de-sac (exemple)</vt:lpstr>
      <vt:lpstr>Cul-de-sac</vt:lpstr>
      <vt:lpstr>Pièges dans la toile</vt:lpstr>
      <vt:lpstr>Pièges dans la toile</vt:lpstr>
      <vt:lpstr>Pièges dans la toile</vt:lpstr>
      <vt:lpstr>Pièges dans la toile</vt:lpstr>
      <vt:lpstr>Pièges dans la toile(exemple)</vt:lpstr>
      <vt:lpstr>Pièges dans la toile(exemple)</vt:lpstr>
      <vt:lpstr>Spam de liens</vt:lpstr>
      <vt:lpstr>Spam de liens</vt:lpstr>
      <vt:lpstr>Spam de liens</vt:lpstr>
      <vt:lpstr>Spam de liens (exemple)</vt:lpstr>
      <vt:lpstr>Spam de liens (exemple)</vt:lpstr>
      <vt:lpstr>Problèmes sur le réseau</vt:lpstr>
      <vt:lpstr>Sujets dans PageRank</vt:lpstr>
      <vt:lpstr>Sujets dans PageRank</vt:lpstr>
      <vt:lpstr>Sujets dans PageRank (exemple)</vt:lpstr>
      <vt:lpstr>Sujets dans PageRank (exemple)</vt:lpstr>
      <vt:lpstr>Sujets dans PageRank</vt:lpstr>
      <vt:lpstr>Sujets dans PageRank</vt:lpstr>
      <vt:lpstr>Implémentation efficace</vt:lpstr>
      <vt:lpstr>Implémentation efficace</vt:lpstr>
      <vt:lpstr>Implémentation efficace</vt:lpstr>
      <vt:lpstr>Implémentation efficace</vt:lpstr>
      <vt:lpstr>Résumé</vt:lpstr>
      <vt:lpstr>Exercices</vt:lpstr>
    </vt:vector>
  </TitlesOfParts>
  <Company>Lakehead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Richy</dc:creator>
  <cp:lastModifiedBy>Richy</cp:lastModifiedBy>
  <cp:revision>694</cp:revision>
  <dcterms:created xsi:type="dcterms:W3CDTF">2011-08-19T18:47:10Z</dcterms:created>
  <dcterms:modified xsi:type="dcterms:W3CDTF">2017-04-17T16:31:51Z</dcterms:modified>
</cp:coreProperties>
</file>