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37"/>
  </p:notesMasterIdLst>
  <p:handoutMasterIdLst>
    <p:handoutMasterId r:id="rId38"/>
  </p:handoutMasterIdLst>
  <p:sldIdLst>
    <p:sldId id="256" r:id="rId2"/>
    <p:sldId id="448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396" r:id="rId22"/>
    <p:sldId id="467" r:id="rId23"/>
    <p:sldId id="468" r:id="rId24"/>
    <p:sldId id="469" r:id="rId25"/>
    <p:sldId id="470" r:id="rId26"/>
    <p:sldId id="471" r:id="rId27"/>
    <p:sldId id="472" r:id="rId28"/>
    <p:sldId id="479" r:id="rId29"/>
    <p:sldId id="473" r:id="rId30"/>
    <p:sldId id="474" r:id="rId31"/>
    <p:sldId id="475" r:id="rId32"/>
    <p:sldId id="476" r:id="rId33"/>
    <p:sldId id="477" r:id="rId34"/>
    <p:sldId id="478" r:id="rId35"/>
    <p:sldId id="35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56" autoAdjust="0"/>
    <p:restoredTop sz="90313" autoAdjust="0"/>
  </p:normalViewPr>
  <p:slideViewPr>
    <p:cSldViewPr>
      <p:cViewPr>
        <p:scale>
          <a:sx n="90" d="100"/>
          <a:sy n="90" d="100"/>
        </p:scale>
        <p:origin x="-216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AFC11-70EB-45CD-9FBA-85014EE5F577}" type="datetimeFigureOut">
              <a:rPr lang="en-CA" smtClean="0"/>
              <a:pPr/>
              <a:t>12/04/2017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539B9-6B22-4AD7-A5C1-24D15F01BD92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781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AFC11-5AD0-448B-A53C-A2B6D3D456C5}" type="datetimeFigureOut">
              <a:rPr lang="en-CA" smtClean="0"/>
              <a:pPr/>
              <a:t>12/04/2017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AE0BD-B0BD-448C-82F1-A34ABFB8231E}" type="slidenum">
              <a:rPr lang="en-CA" smtClean="0"/>
              <a:pPr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718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96EF3C-0090-4DA6-A32C-ABDEB8517973}" type="slidenum">
              <a:rPr lang="en-CA" smtClean="0"/>
              <a:pPr/>
              <a:t>‹N°›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Publicités ciblées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GLO-4027/ GLO-7027</a:t>
            </a:r>
          </a:p>
          <a:p>
            <a:r>
              <a:rPr lang="fr-FR" smtClean="0"/>
              <a:t>Traitement </a:t>
            </a:r>
            <a:r>
              <a:rPr lang="fr-FR" dirty="0"/>
              <a:t>des données massives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Ratio de </a:t>
            </a:r>
            <a:r>
              <a:rPr lang="fr-CA" dirty="0" smtClean="0"/>
              <a:t>compétitivité (exemple)</a:t>
            </a: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CA" dirty="0" smtClean="0"/>
                  <a:t>Requêtes: 50 « divans » suivi de 50 « sofa »</a:t>
                </a:r>
              </a:p>
              <a:p>
                <a:r>
                  <a:rPr lang="fr-CA" dirty="0" smtClean="0"/>
                  <a:t>Algorithme gourmand</a:t>
                </a:r>
              </a:p>
              <a:p>
                <a:pPr lvl="1"/>
                <a:r>
                  <a:rPr lang="fr-CA" dirty="0" smtClean="0"/>
                  <a:t>50 « divans » à Compagnie B = 100$</a:t>
                </a:r>
              </a:p>
              <a:p>
                <a:pPr lvl="1"/>
                <a:r>
                  <a:rPr lang="fr-CA" dirty="0" smtClean="0"/>
                  <a:t>50 « sofa » sans acheteurs = 0$</a:t>
                </a:r>
              </a:p>
              <a:p>
                <a:r>
                  <a:rPr lang="fr-CA" dirty="0" smtClean="0"/>
                  <a:t>Algorithme optimal</a:t>
                </a:r>
              </a:p>
              <a:p>
                <a:pPr lvl="1"/>
                <a:r>
                  <a:rPr lang="fr-CA" dirty="0"/>
                  <a:t>50 « divans » à Compagnie </a:t>
                </a:r>
                <a:r>
                  <a:rPr lang="fr-CA" dirty="0" smtClean="0"/>
                  <a:t>A </a:t>
                </a:r>
                <a:r>
                  <a:rPr lang="fr-CA" dirty="0"/>
                  <a:t>= </a:t>
                </a:r>
                <a:r>
                  <a:rPr lang="fr-CA" dirty="0" smtClean="0"/>
                  <a:t>50</a:t>
                </a:r>
                <a:r>
                  <a:rPr lang="fr-CA" dirty="0"/>
                  <a:t>$</a:t>
                </a:r>
              </a:p>
              <a:p>
                <a:pPr lvl="1"/>
                <a:r>
                  <a:rPr lang="fr-CA" dirty="0"/>
                  <a:t>50 « sofa » à Compagnie B </a:t>
                </a:r>
                <a:r>
                  <a:rPr lang="fr-CA" dirty="0" smtClean="0"/>
                  <a:t>= 100</a:t>
                </a:r>
                <a:r>
                  <a:rPr lang="fr-CA" dirty="0"/>
                  <a:t>$</a:t>
                </a:r>
              </a:p>
              <a:p>
                <a:r>
                  <a:rPr lang="fr-CA" dirty="0" smtClean="0"/>
                  <a:t>Ratio de compétitivité </a:t>
                </a:r>
                <a:endParaRPr lang="fr-CA" b="0" i="1" dirty="0" smtClean="0">
                  <a:latin typeface="Cambria Math"/>
                </a:endParaRPr>
              </a:p>
              <a:p>
                <a:pPr lvl="1"/>
                <a:r>
                  <a:rPr lang="fr-CA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= </a:t>
                </a:r>
                <a:r>
                  <a:rPr lang="fr-CA" b="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fr-CA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150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fr-CA" b="0" i="1" smtClean="0">
                        <a:latin typeface="Cambria Math"/>
                      </a:rPr>
                      <m:t>𝑐</m:t>
                    </m:r>
                    <m:r>
                      <a:rPr lang="fr-CA" b="0" i="1" smtClean="0">
                        <a:latin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fr-C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CA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CA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269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297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Ratio de </a:t>
            </a:r>
            <a:r>
              <a:rPr lang="fr-CA" dirty="0" smtClean="0"/>
              <a:t>compétitivité (exemple)</a:t>
            </a: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8229600" cy="5040560"/>
              </a:xfrm>
            </p:spPr>
            <p:txBody>
              <a:bodyPr>
                <a:normAutofit/>
              </a:bodyPr>
              <a:lstStyle/>
              <a:p>
                <a:r>
                  <a:rPr lang="fr-CA" dirty="0" smtClean="0"/>
                  <a:t>Mais si la Compagnie A avait offert 1.99$?</a:t>
                </a:r>
              </a:p>
              <a:p>
                <a:r>
                  <a:rPr lang="fr-CA" dirty="0" smtClean="0"/>
                  <a:t>Requêtes: 50 « divans » suivi de 50 « sofa »</a:t>
                </a:r>
              </a:p>
              <a:p>
                <a:r>
                  <a:rPr lang="fr-CA" dirty="0" smtClean="0"/>
                  <a:t>Algorithme gourmand</a:t>
                </a:r>
              </a:p>
              <a:p>
                <a:pPr lvl="1"/>
                <a:r>
                  <a:rPr lang="fr-CA" dirty="0" smtClean="0"/>
                  <a:t>50 « divans » à Compagnie B = 100$</a:t>
                </a:r>
              </a:p>
              <a:p>
                <a:pPr lvl="1"/>
                <a:r>
                  <a:rPr lang="fr-CA" dirty="0" smtClean="0"/>
                  <a:t>50 « sofa » sans acheteurs = 0$</a:t>
                </a:r>
              </a:p>
              <a:p>
                <a:r>
                  <a:rPr lang="fr-CA" dirty="0" smtClean="0"/>
                  <a:t>Algorithme optimal</a:t>
                </a:r>
              </a:p>
              <a:p>
                <a:pPr lvl="1"/>
                <a:r>
                  <a:rPr lang="fr-CA" dirty="0"/>
                  <a:t>50 « divans » à Compagnie </a:t>
                </a:r>
                <a:r>
                  <a:rPr lang="fr-CA" dirty="0" smtClean="0"/>
                  <a:t>A </a:t>
                </a:r>
                <a:r>
                  <a:rPr lang="fr-CA" dirty="0"/>
                  <a:t>= </a:t>
                </a:r>
                <a:r>
                  <a:rPr lang="fr-CA" dirty="0" smtClean="0"/>
                  <a:t>99.50$</a:t>
                </a:r>
                <a:endParaRPr lang="fr-CA" dirty="0"/>
              </a:p>
              <a:p>
                <a:pPr lvl="1"/>
                <a:r>
                  <a:rPr lang="fr-CA" dirty="0"/>
                  <a:t>50 « sofa » à Compagnie B </a:t>
                </a:r>
                <a:r>
                  <a:rPr lang="fr-CA" dirty="0" smtClean="0"/>
                  <a:t>= 100</a:t>
                </a:r>
                <a:r>
                  <a:rPr lang="fr-CA" dirty="0"/>
                  <a:t>$</a:t>
                </a:r>
              </a:p>
              <a:p>
                <a:r>
                  <a:rPr lang="fr-CA" dirty="0" smtClean="0"/>
                  <a:t>Ratio de compétitivité </a:t>
                </a:r>
                <a:endParaRPr lang="fr-CA" b="0" i="1" dirty="0" smtClean="0">
                  <a:latin typeface="Cambria Math"/>
                </a:endParaRPr>
              </a:p>
              <a:p>
                <a:pPr lvl="1"/>
                <a:r>
                  <a:rPr lang="fr-CA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 = </a:t>
                </a:r>
                <a:r>
                  <a:rPr lang="fr-CA" b="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fr-CA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199.5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fr-CA" b="0" i="1" smtClean="0">
                        <a:latin typeface="Cambria Math"/>
                      </a:rPr>
                      <m:t>𝑐</m:t>
                    </m:r>
                    <m:r>
                      <a:rPr lang="fr-CA" b="0" i="1" smtClean="0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type m:val="skw"/>
                        <m:ctrlPr>
                          <a:rPr lang="fr-CA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fr-CA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fr-CA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8229600" cy="5040560"/>
              </a:xfrm>
              <a:blipFill rotWithShape="1">
                <a:blip r:embed="rId2" cstate="print"/>
                <a:stretch>
                  <a:fillRect t="-1209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100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AdWords Balancé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Version modifié de l’algorithme gourmand</a:t>
            </a:r>
          </a:p>
          <a:p>
            <a:r>
              <a:rPr lang="fr-CA" dirty="0" smtClean="0"/>
              <a:t>Donner la publicité à l’annonceur qui a le plus d’argent restant dans son budget</a:t>
            </a:r>
          </a:p>
          <a:p>
            <a:pPr lvl="1"/>
            <a:r>
              <a:rPr lang="fr-CA" dirty="0" smtClean="0"/>
              <a:t>Égalités décidées arbitrairement</a:t>
            </a:r>
          </a:p>
          <a:p>
            <a:r>
              <a:rPr lang="fr-CA" dirty="0" smtClean="0"/>
              <a:t>Maximise le montant restant dans le budget de chaque compagnie</a:t>
            </a:r>
          </a:p>
          <a:p>
            <a:pPr lvl="1"/>
            <a:r>
              <a:rPr lang="fr-CA" dirty="0" smtClean="0"/>
              <a:t>Plus d’argent restant pour les achats futurs</a:t>
            </a:r>
          </a:p>
          <a:p>
            <a:pPr lvl="1"/>
            <a:r>
              <a:rPr lang="fr-CA" dirty="0" smtClean="0"/>
              <a:t>Un ensemble de requêtes mal balancé ne peut pas drainer le budget d’une compagnie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68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568952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</a:t>
            </a:r>
            <a:r>
              <a:rPr lang="fr-CA" dirty="0" smtClean="0"/>
              <a:t>AdWords Balancé (exemple)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Compagnie A a un budget de 100$, offre </a:t>
            </a:r>
            <a:r>
              <a:rPr lang="fr-CA" dirty="0" smtClean="0"/>
              <a:t>1.99$ </a:t>
            </a:r>
            <a:r>
              <a:rPr lang="fr-CA" dirty="0"/>
              <a:t>pour le mot « divan »</a:t>
            </a:r>
          </a:p>
          <a:p>
            <a:r>
              <a:rPr lang="fr-CA" dirty="0"/>
              <a:t>Compagnie B a un budget de 100$, offre 2$ pour les mots « divan » et « sofa »</a:t>
            </a:r>
          </a:p>
          <a:p>
            <a:r>
              <a:rPr lang="fr-CA" dirty="0"/>
              <a:t>On affiche une seule </a:t>
            </a:r>
            <a:r>
              <a:rPr lang="fr-CA" dirty="0" smtClean="0"/>
              <a:t>publicité</a:t>
            </a:r>
          </a:p>
          <a:p>
            <a:r>
              <a:rPr lang="fr-CA" dirty="0" smtClean="0"/>
              <a:t>La Compagnie B est choisie en cas d’égalité</a:t>
            </a:r>
          </a:p>
          <a:p>
            <a:r>
              <a:rPr lang="fr-CA" dirty="0"/>
              <a:t>Requêtes: 50 « divans » suivi de 50 « sofa </a:t>
            </a:r>
            <a:r>
              <a:rPr lang="fr-CA" dirty="0" smtClean="0"/>
              <a:t>»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52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49694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</a:t>
            </a:r>
            <a:r>
              <a:rPr lang="fr-CA" dirty="0" smtClean="0"/>
              <a:t>AdWords </a:t>
            </a:r>
            <a:r>
              <a:rPr lang="fr-CA" dirty="0"/>
              <a:t>Balancé (exemple)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968552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50 « divans »</a:t>
            </a:r>
          </a:p>
          <a:p>
            <a:pPr lvl="1"/>
            <a:r>
              <a:rPr lang="fr-CA" dirty="0" smtClean="0"/>
              <a:t>Premier « divan »: égalité, va à la Compagnie B</a:t>
            </a:r>
          </a:p>
          <a:p>
            <a:pPr lvl="1"/>
            <a:r>
              <a:rPr lang="fr-CA" dirty="0" smtClean="0"/>
              <a:t>Deuxième «</a:t>
            </a:r>
            <a:r>
              <a:rPr lang="fr-CA" dirty="0"/>
              <a:t> </a:t>
            </a:r>
            <a:r>
              <a:rPr lang="fr-CA" dirty="0" smtClean="0"/>
              <a:t>divan »: Compagnie B a 98$, Compagnie A </a:t>
            </a:r>
            <a:r>
              <a:rPr lang="fr-CA" dirty="0" err="1" smtClean="0"/>
              <a:t>a</a:t>
            </a:r>
            <a:r>
              <a:rPr lang="fr-CA" dirty="0" smtClean="0"/>
              <a:t> 100$ et gagne</a:t>
            </a:r>
          </a:p>
          <a:p>
            <a:pPr lvl="1"/>
            <a:r>
              <a:rPr lang="fr-CA" dirty="0" smtClean="0"/>
              <a:t>Troisième « divan »: </a:t>
            </a:r>
            <a:r>
              <a:rPr lang="fr-CA" dirty="0"/>
              <a:t>Compagnie B a 98$, Compagnie A a </a:t>
            </a:r>
            <a:r>
              <a:rPr lang="fr-CA" dirty="0" smtClean="0"/>
              <a:t>98.01$ et gagne</a:t>
            </a:r>
            <a:endParaRPr lang="fr-CA" dirty="0"/>
          </a:p>
          <a:p>
            <a:pPr lvl="1"/>
            <a:r>
              <a:rPr lang="fr-CA" dirty="0" smtClean="0"/>
              <a:t>Quatrième </a:t>
            </a:r>
            <a:r>
              <a:rPr lang="fr-CA" dirty="0"/>
              <a:t>« divan »: Compagnie B a </a:t>
            </a:r>
            <a:r>
              <a:rPr lang="fr-CA" dirty="0" smtClean="0"/>
              <a:t>98$, </a:t>
            </a:r>
            <a:r>
              <a:rPr lang="fr-CA" dirty="0"/>
              <a:t>Compagnie A a </a:t>
            </a:r>
            <a:r>
              <a:rPr lang="fr-CA" dirty="0" smtClean="0"/>
              <a:t>96.02$, Compagnie B gagne </a:t>
            </a:r>
          </a:p>
          <a:p>
            <a:pPr lvl="1"/>
            <a:r>
              <a:rPr lang="fr-CA" dirty="0" smtClean="0"/>
              <a:t>Cinquième </a:t>
            </a:r>
            <a:r>
              <a:rPr lang="fr-CA" dirty="0"/>
              <a:t>« divan »: Compagnie B a </a:t>
            </a:r>
            <a:r>
              <a:rPr lang="fr-CA" dirty="0" smtClean="0"/>
              <a:t>96$, </a:t>
            </a:r>
            <a:r>
              <a:rPr lang="fr-CA" dirty="0"/>
              <a:t>Compagnie A a </a:t>
            </a:r>
            <a:r>
              <a:rPr lang="fr-CA" dirty="0" smtClean="0"/>
              <a:t>96.02$ </a:t>
            </a:r>
            <a:r>
              <a:rPr lang="fr-CA" dirty="0"/>
              <a:t>et gagne</a:t>
            </a:r>
          </a:p>
          <a:p>
            <a:pPr lvl="1"/>
            <a:r>
              <a:rPr lang="fr-CA" dirty="0" smtClean="0"/>
              <a:t>On alterne de compagnie à chaque coup après ça</a:t>
            </a:r>
          </a:p>
          <a:p>
            <a:r>
              <a:rPr lang="fr-CA" dirty="0" smtClean="0"/>
              <a:t>Total</a:t>
            </a:r>
          </a:p>
          <a:p>
            <a:pPr lvl="1"/>
            <a:r>
              <a:rPr lang="fr-CA" dirty="0" smtClean="0"/>
              <a:t>25 « divans » à la Compagnie A et 25 </a:t>
            </a:r>
            <a:r>
              <a:rPr lang="fr-CA" dirty="0"/>
              <a:t>« divans » </a:t>
            </a:r>
            <a:r>
              <a:rPr lang="fr-CA" dirty="0" smtClean="0"/>
              <a:t>à la Compagnie B</a:t>
            </a:r>
          </a:p>
          <a:p>
            <a:pPr lvl="1"/>
            <a:r>
              <a:rPr lang="fr-CA" dirty="0"/>
              <a:t>Compagnie </a:t>
            </a:r>
            <a:r>
              <a:rPr lang="fr-CA" dirty="0" smtClean="0"/>
              <a:t>A a 50$ et Compagnie B a 50$ restant</a:t>
            </a:r>
          </a:p>
          <a:p>
            <a:pPr lvl="1"/>
            <a:r>
              <a:rPr lang="fr-CA" dirty="0" smtClean="0"/>
              <a:t>Puis les 50 « sofa » arrivent!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541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49694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</a:t>
            </a:r>
            <a:r>
              <a:rPr lang="fr-CA" dirty="0" smtClean="0"/>
              <a:t>AdWords </a:t>
            </a:r>
            <a:r>
              <a:rPr lang="fr-CA" dirty="0"/>
              <a:t>Balancé (exemple)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8229600" cy="496855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fr-CA" dirty="0" smtClean="0"/>
                  <a:t>Algorithme optimal</a:t>
                </a:r>
              </a:p>
              <a:p>
                <a:pPr lvl="1"/>
                <a:r>
                  <a:rPr lang="fr-CA" dirty="0"/>
                  <a:t>50 « divans » à Compagnie A = </a:t>
                </a:r>
                <a:r>
                  <a:rPr lang="fr-CA" dirty="0" smtClean="0"/>
                  <a:t>99.50$</a:t>
                </a:r>
                <a:endParaRPr lang="fr-CA" dirty="0"/>
              </a:p>
              <a:p>
                <a:pPr lvl="1"/>
                <a:r>
                  <a:rPr lang="fr-CA" dirty="0"/>
                  <a:t>50 « sofa » à Compagnie B = 100$</a:t>
                </a:r>
              </a:p>
              <a:p>
                <a:r>
                  <a:rPr lang="fr-CA" dirty="0" smtClean="0"/>
                  <a:t>Algorithme balancé</a:t>
                </a:r>
              </a:p>
              <a:p>
                <a:pPr lvl="1"/>
                <a:r>
                  <a:rPr lang="fr-CA" dirty="0" smtClean="0"/>
                  <a:t>25 «</a:t>
                </a:r>
                <a:r>
                  <a:rPr lang="fr-CA" dirty="0"/>
                  <a:t> divans » à Compagnie A = </a:t>
                </a:r>
                <a:r>
                  <a:rPr lang="fr-CA" dirty="0" smtClean="0"/>
                  <a:t>49.75$</a:t>
                </a:r>
                <a:endParaRPr lang="fr-CA" dirty="0"/>
              </a:p>
              <a:p>
                <a:pPr lvl="1"/>
                <a:r>
                  <a:rPr lang="fr-CA" dirty="0" smtClean="0"/>
                  <a:t>25 «</a:t>
                </a:r>
                <a:r>
                  <a:rPr lang="fr-CA" dirty="0"/>
                  <a:t> </a:t>
                </a:r>
                <a:r>
                  <a:rPr lang="fr-CA" dirty="0" smtClean="0"/>
                  <a:t>divans </a:t>
                </a:r>
                <a:r>
                  <a:rPr lang="fr-CA" dirty="0"/>
                  <a:t> » à Compagnie B = </a:t>
                </a:r>
                <a:r>
                  <a:rPr lang="fr-CA" dirty="0" smtClean="0"/>
                  <a:t>50</a:t>
                </a:r>
                <a:r>
                  <a:rPr lang="fr-CA" dirty="0"/>
                  <a:t>$</a:t>
                </a:r>
              </a:p>
              <a:p>
                <a:pPr lvl="1"/>
                <a:r>
                  <a:rPr lang="fr-CA" dirty="0" smtClean="0"/>
                  <a:t>25 «</a:t>
                </a:r>
                <a:r>
                  <a:rPr lang="fr-CA" dirty="0"/>
                  <a:t> </a:t>
                </a:r>
                <a:r>
                  <a:rPr lang="fr-CA" dirty="0" smtClean="0"/>
                  <a:t>sofa </a:t>
                </a:r>
                <a:r>
                  <a:rPr lang="fr-CA" dirty="0"/>
                  <a:t> » à Compagnie </a:t>
                </a:r>
                <a:r>
                  <a:rPr lang="fr-CA" dirty="0" smtClean="0"/>
                  <a:t>B </a:t>
                </a:r>
                <a:r>
                  <a:rPr lang="fr-CA" dirty="0"/>
                  <a:t>= 50$</a:t>
                </a:r>
              </a:p>
              <a:p>
                <a:pPr lvl="1"/>
                <a:r>
                  <a:rPr lang="fr-CA" dirty="0" smtClean="0"/>
                  <a:t>25 «</a:t>
                </a:r>
                <a:r>
                  <a:rPr lang="fr-CA" dirty="0"/>
                  <a:t> sofa » </a:t>
                </a:r>
                <a:r>
                  <a:rPr lang="fr-CA" dirty="0" smtClean="0"/>
                  <a:t>sans acheteurs </a:t>
                </a:r>
                <a:r>
                  <a:rPr lang="fr-CA" dirty="0"/>
                  <a:t>= </a:t>
                </a:r>
                <a:r>
                  <a:rPr lang="fr-CA" dirty="0" smtClean="0"/>
                  <a:t>0$</a:t>
                </a:r>
                <a:endParaRPr lang="fr-CA" dirty="0"/>
              </a:p>
              <a:p>
                <a:pPr lvl="1"/>
                <a:r>
                  <a:rPr lang="fr-CA" dirty="0" smtClean="0"/>
                  <a:t>Ratio de compétitivité </a:t>
                </a:r>
                <a14:m>
                  <m:oMath xmlns:m="http://schemas.openxmlformats.org/officeDocument/2006/math">
                    <m:r>
                      <a:rPr lang="fr-CA" b="0" i="1" smtClean="0">
                        <a:latin typeface="Cambria Math"/>
                      </a:rPr>
                      <m:t>𝑐</m:t>
                    </m:r>
                    <m:r>
                      <a:rPr lang="fr-CA" b="0" i="1" smtClean="0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type m:val="skw"/>
                        <m:ctrlPr>
                          <a:rPr lang="fr-C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CA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CA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fr-CA" dirty="0" smtClean="0"/>
              </a:p>
              <a:p>
                <a:r>
                  <a:rPr lang="fr-CA" dirty="0" smtClean="0"/>
                  <a:t>Algorithme gourmand</a:t>
                </a:r>
              </a:p>
              <a:p>
                <a:pPr lvl="1"/>
                <a:r>
                  <a:rPr lang="fr-CA" dirty="0"/>
                  <a:t>50 « divans » à Compagnie B = 100$</a:t>
                </a:r>
              </a:p>
              <a:p>
                <a:pPr lvl="1"/>
                <a:r>
                  <a:rPr lang="fr-CA" dirty="0"/>
                  <a:t>50 « sofa » sans acheteurs = 0$</a:t>
                </a:r>
              </a:p>
              <a:p>
                <a:pPr lvl="1"/>
                <a:r>
                  <a:rPr lang="fr-CA" dirty="0"/>
                  <a:t>Ratio de compétitivité </a:t>
                </a:r>
                <a14:m>
                  <m:oMath xmlns:m="http://schemas.openxmlformats.org/officeDocument/2006/math">
                    <m:r>
                      <a:rPr lang="fr-CA" i="1">
                        <a:latin typeface="Cambria Math"/>
                      </a:rPr>
                      <m:t>𝑐</m:t>
                    </m:r>
                    <m:r>
                      <a:rPr lang="fr-CA" i="1" smtClean="0">
                        <a:latin typeface="Cambria Math"/>
                        <a:ea typeface="Cambria Math"/>
                      </a:rPr>
                      <m:t>≈</m:t>
                    </m:r>
                    <m:f>
                      <m:fPr>
                        <m:type m:val="skw"/>
                        <m:ctrlPr>
                          <a:rPr lang="fr-CA" i="1">
                            <a:latin typeface="Cambria Math"/>
                          </a:rPr>
                        </m:ctrlPr>
                      </m:fPr>
                      <m:num>
                        <m:r>
                          <a:rPr lang="fr-CA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CA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8229600" cy="4968552"/>
              </a:xfrm>
              <a:blipFill rotWithShape="1">
                <a:blip r:embed="rId2" cstate="print"/>
                <a:stretch>
                  <a:fillRect t="-1963" b="-16933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472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49694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</a:t>
            </a:r>
            <a:r>
              <a:rPr lang="fr-CA" dirty="0" smtClean="0"/>
              <a:t>AdWords </a:t>
            </a:r>
            <a:r>
              <a:rPr lang="fr-CA" dirty="0"/>
              <a:t>Balancé (exemple)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Compagnie A </a:t>
            </a:r>
            <a:r>
              <a:rPr lang="fr-CA" dirty="0" err="1"/>
              <a:t>a</a:t>
            </a:r>
            <a:r>
              <a:rPr lang="fr-CA" dirty="0"/>
              <a:t> un budget de </a:t>
            </a:r>
            <a:r>
              <a:rPr lang="fr-CA" dirty="0" smtClean="0"/>
              <a:t>200</a:t>
            </a:r>
            <a:r>
              <a:rPr lang="fr-CA" dirty="0"/>
              <a:t>$, offre </a:t>
            </a:r>
            <a:r>
              <a:rPr lang="fr-CA" dirty="0" smtClean="0"/>
              <a:t>1$ </a:t>
            </a:r>
            <a:r>
              <a:rPr lang="fr-CA" dirty="0"/>
              <a:t>pour le mot « divan »</a:t>
            </a:r>
          </a:p>
          <a:p>
            <a:r>
              <a:rPr lang="fr-CA" dirty="0"/>
              <a:t>Compagnie B a un budget de 100$, offre 2$ pour les mots « divan » et « sofa »</a:t>
            </a:r>
          </a:p>
          <a:p>
            <a:r>
              <a:rPr lang="fr-CA" dirty="0"/>
              <a:t>On affiche une seule publicité</a:t>
            </a:r>
          </a:p>
          <a:p>
            <a:r>
              <a:rPr lang="fr-CA" dirty="0"/>
              <a:t>La Compagnie B est choisie en cas d’égalité</a:t>
            </a:r>
          </a:p>
          <a:p>
            <a:r>
              <a:rPr lang="fr-CA" dirty="0"/>
              <a:t>Requêtes: 50 « divans </a:t>
            </a:r>
            <a:r>
              <a:rPr lang="fr-CA" dirty="0" smtClean="0"/>
              <a:t>»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556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568952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</a:t>
            </a:r>
            <a:r>
              <a:rPr lang="fr-CA" dirty="0" smtClean="0"/>
              <a:t>AdWords </a:t>
            </a:r>
            <a:r>
              <a:rPr lang="fr-CA" dirty="0"/>
              <a:t>Balancé (exemple)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CA" dirty="0" smtClean="0"/>
                  <a:t>Algorithme optimal</a:t>
                </a:r>
              </a:p>
              <a:p>
                <a:pPr lvl="1"/>
                <a:r>
                  <a:rPr lang="fr-CA" dirty="0" smtClean="0"/>
                  <a:t>50 </a:t>
                </a:r>
                <a:r>
                  <a:rPr lang="fr-CA" dirty="0"/>
                  <a:t>«  divans </a:t>
                </a:r>
                <a:r>
                  <a:rPr lang="fr-CA" dirty="0" smtClean="0"/>
                  <a:t>» </a:t>
                </a:r>
                <a:r>
                  <a:rPr lang="fr-CA" dirty="0"/>
                  <a:t>à Compagnie B = 100$</a:t>
                </a:r>
              </a:p>
              <a:p>
                <a:r>
                  <a:rPr lang="fr-CA" dirty="0"/>
                  <a:t>Algorithme balancé</a:t>
                </a:r>
              </a:p>
              <a:p>
                <a:pPr lvl="1"/>
                <a:r>
                  <a:rPr lang="fr-CA" dirty="0" smtClean="0"/>
                  <a:t>50 «</a:t>
                </a:r>
                <a:r>
                  <a:rPr lang="fr-CA" dirty="0"/>
                  <a:t> divans » à Compagnie A = </a:t>
                </a:r>
                <a:r>
                  <a:rPr lang="fr-CA" dirty="0" smtClean="0"/>
                  <a:t>50$</a:t>
                </a:r>
                <a:endParaRPr lang="fr-CA" dirty="0"/>
              </a:p>
              <a:p>
                <a:pPr lvl="2"/>
                <a:r>
                  <a:rPr lang="fr-CA" dirty="0" smtClean="0"/>
                  <a:t>Budget restant de 150$ &gt; 100$ de la Compagnie B</a:t>
                </a:r>
              </a:p>
              <a:p>
                <a:pPr lvl="1"/>
                <a:r>
                  <a:rPr lang="fr-CA" dirty="0" smtClean="0"/>
                  <a:t>Ratio </a:t>
                </a:r>
                <a:r>
                  <a:rPr lang="fr-CA" dirty="0"/>
                  <a:t>de compétitivité </a:t>
                </a:r>
                <a14:m>
                  <m:oMath xmlns:m="http://schemas.openxmlformats.org/officeDocument/2006/math">
                    <m:r>
                      <a:rPr lang="fr-CA" i="1">
                        <a:latin typeface="Cambria Math"/>
                      </a:rPr>
                      <m:t>𝑐</m:t>
                    </m:r>
                    <m:r>
                      <a:rPr lang="fr-CA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fr-CA" i="1">
                            <a:latin typeface="Cambria Math"/>
                          </a:rPr>
                        </m:ctrlPr>
                      </m:fPr>
                      <m:num>
                        <m:r>
                          <a:rPr lang="fr-CA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CA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fr-CA" dirty="0"/>
              </a:p>
              <a:p>
                <a:r>
                  <a:rPr lang="fr-CA" dirty="0"/>
                  <a:t>Algorithme gourmand</a:t>
                </a:r>
              </a:p>
              <a:p>
                <a:pPr lvl="1"/>
                <a:r>
                  <a:rPr lang="fr-CA" dirty="0"/>
                  <a:t>50 « divans » à Compagnie B = 100$</a:t>
                </a:r>
              </a:p>
              <a:p>
                <a:pPr lvl="1"/>
                <a:r>
                  <a:rPr lang="fr-CA" dirty="0" smtClean="0"/>
                  <a:t>Ratio </a:t>
                </a:r>
                <a:r>
                  <a:rPr lang="fr-CA" dirty="0"/>
                  <a:t>de compétitivité </a:t>
                </a:r>
                <a14:m>
                  <m:oMath xmlns:m="http://schemas.openxmlformats.org/officeDocument/2006/math">
                    <m:r>
                      <a:rPr lang="fr-CA" i="1">
                        <a:latin typeface="Cambria Math"/>
                      </a:rPr>
                      <m:t>𝑐</m:t>
                    </m:r>
                    <m:r>
                      <a:rPr lang="fr-CA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fr-CA" b="0" i="1" smtClean="0">
                        <a:latin typeface="Cambria Math"/>
                      </a:rPr>
                      <m:t>1</m:t>
                    </m:r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269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603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</a:t>
            </a:r>
            <a:r>
              <a:rPr lang="fr-CA" dirty="0"/>
              <a:t>Balancé </a:t>
            </a:r>
            <a:r>
              <a:rPr lang="fr-CA" dirty="0" smtClean="0"/>
              <a:t>Généralisé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problème est la combinaison d’une petite offre et d’un gros budget</a:t>
            </a:r>
          </a:p>
          <a:p>
            <a:pPr lvl="1"/>
            <a:r>
              <a:rPr lang="fr-CA" dirty="0" smtClean="0"/>
              <a:t>Algorithme se concentre sur l’annonceur avec le gros budget au lieu de balancer entre les </a:t>
            </a:r>
            <a:r>
              <a:rPr lang="fr-CA" dirty="0" smtClean="0"/>
              <a:t>deux</a:t>
            </a:r>
          </a:p>
          <a:p>
            <a:pPr lvl="1"/>
            <a:r>
              <a:rPr lang="fr-CA" dirty="0"/>
              <a:t>Exactement ce qu’on voulait prévenir!</a:t>
            </a:r>
          </a:p>
          <a:p>
            <a:pPr lvl="1"/>
            <a:r>
              <a:rPr lang="fr-CA" dirty="0" smtClean="0"/>
              <a:t>Son ratio de compétitivité tombe à 0</a:t>
            </a:r>
            <a:endParaRPr lang="fr-CA" dirty="0" smtClean="0"/>
          </a:p>
          <a:p>
            <a:r>
              <a:rPr lang="fr-CA" dirty="0" smtClean="0"/>
              <a:t>Solutions</a:t>
            </a:r>
            <a:endParaRPr lang="fr-CA" dirty="0" smtClean="0"/>
          </a:p>
          <a:p>
            <a:pPr lvl="1"/>
            <a:r>
              <a:rPr lang="fr-CA" dirty="0" smtClean="0"/>
              <a:t>Petites offres: biaiser le système pour de larges offres</a:t>
            </a:r>
          </a:p>
          <a:p>
            <a:pPr lvl="1"/>
            <a:r>
              <a:rPr lang="fr-CA" dirty="0" smtClean="0"/>
              <a:t>Gros budgets: calculer la proportion du budget restant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95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Balancé </a:t>
            </a:r>
            <a:r>
              <a:rPr lang="fr-CA" dirty="0" smtClean="0"/>
              <a:t>Généralisé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Compagnie </a:t>
            </a:r>
            <a:r>
              <a:rPr lang="fr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pPr lvl="1"/>
            <a:r>
              <a:rPr lang="fr-CA" dirty="0" smtClean="0"/>
              <a:t>Offre </a:t>
            </a:r>
            <a:r>
              <a:rPr lang="fr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CA" dirty="0" smtClean="0"/>
              <a:t>$ pour un mot clef</a:t>
            </a:r>
          </a:p>
          <a:p>
            <a:pPr lvl="1"/>
            <a:r>
              <a:rPr lang="fr-CA" dirty="0" smtClean="0"/>
              <a:t>Proportion </a:t>
            </a:r>
            <a:r>
              <a:rPr lang="fr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CA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CA" dirty="0" smtClean="0"/>
              <a:t> de son budget publicitaire restant</a:t>
            </a:r>
          </a:p>
          <a:p>
            <a:pPr lvl="1"/>
            <a:r>
              <a:rPr lang="fr-CA" dirty="0" smtClean="0"/>
              <a:t>Valeur de la compagnie est:</a:t>
            </a:r>
          </a:p>
          <a:p>
            <a:pPr lvl="1"/>
            <a:endParaRPr lang="fr-CA" dirty="0" smtClean="0"/>
          </a:p>
          <a:p>
            <a:pPr lvl="1"/>
            <a:endParaRPr lang="fr-CA" dirty="0"/>
          </a:p>
          <a:p>
            <a:pPr lvl="1"/>
            <a:endParaRPr lang="fr-CA" dirty="0" smtClean="0"/>
          </a:p>
          <a:p>
            <a:r>
              <a:rPr lang="fr-CA" dirty="0" smtClean="0"/>
              <a:t>On vent le mot clef à la compagnie </a:t>
            </a:r>
            <a:r>
              <a:rPr lang="fr-C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fr-CA" dirty="0" smtClean="0"/>
              <a:t>avec la plus grande valeur de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en-CA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fr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19</a:t>
            </a:fld>
            <a:endParaRPr lang="en-CA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968659"/>
              </p:ext>
            </p:extLst>
          </p:nvPr>
        </p:nvGraphicFramePr>
        <p:xfrm>
          <a:off x="3051175" y="3860800"/>
          <a:ext cx="26511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8" name="Equation" r:id="rId3" imgW="1028520" imgH="279360" progId="Equation.DSMT4">
                  <p:embed/>
                </p:oleObj>
              </mc:Choice>
              <mc:Fallback>
                <p:oleObj name="Equation" r:id="rId3" imgW="1028520" imgH="27936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1175" y="3860800"/>
                        <a:ext cx="26511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63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Survol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Algorithme AdWord</a:t>
            </a:r>
          </a:p>
          <a:p>
            <a:pPr lvl="1"/>
            <a:r>
              <a:rPr lang="fr-CA" dirty="0" smtClean="0"/>
              <a:t>Gourmand</a:t>
            </a:r>
          </a:p>
          <a:p>
            <a:pPr lvl="1"/>
            <a:r>
              <a:rPr lang="fr-CA" dirty="0" smtClean="0"/>
              <a:t>Balancé</a:t>
            </a:r>
          </a:p>
          <a:p>
            <a:pPr lvl="1"/>
            <a:r>
              <a:rPr lang="fr-CA" dirty="0" smtClean="0"/>
              <a:t>Généralisé</a:t>
            </a:r>
          </a:p>
          <a:p>
            <a:pPr lvl="1"/>
            <a:r>
              <a:rPr lang="fr-CA" dirty="0" smtClean="0"/>
              <a:t>Considérations et implémentation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85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74846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Balancé </a:t>
            </a:r>
            <a:r>
              <a:rPr lang="fr-CA" dirty="0" smtClean="0"/>
              <a:t>Généralisé (exemple)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Compagnie A </a:t>
            </a:r>
            <a:r>
              <a:rPr lang="fr-CA" dirty="0" err="1"/>
              <a:t>a</a:t>
            </a:r>
            <a:r>
              <a:rPr lang="fr-CA" dirty="0"/>
              <a:t> un budget de 200$, offre 1$ pour le mot « divan »</a:t>
            </a:r>
          </a:p>
          <a:p>
            <a:r>
              <a:rPr lang="fr-CA" dirty="0"/>
              <a:t>Compagnie B a un budget de 100$, offre 2$ pour les mots « divan » et « sofa »</a:t>
            </a:r>
          </a:p>
          <a:p>
            <a:r>
              <a:rPr lang="fr-CA" dirty="0"/>
              <a:t>On affiche une seule publicité</a:t>
            </a:r>
          </a:p>
          <a:p>
            <a:r>
              <a:rPr lang="fr-CA" dirty="0"/>
              <a:t>La Compagnie B est choisie en cas d’égalité</a:t>
            </a:r>
          </a:p>
          <a:p>
            <a:r>
              <a:rPr lang="fr-CA" dirty="0"/>
              <a:t>Requêtes: 50 « divans </a:t>
            </a:r>
            <a:r>
              <a:rPr lang="fr-CA" dirty="0" smtClean="0"/>
              <a:t>»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80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Premier « divan »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pPr lvl="1"/>
            <a:r>
              <a:rPr lang="fr-CA" dirty="0" smtClean="0"/>
              <a:t>Compagnie B gagne</a:t>
            </a:r>
          </a:p>
          <a:p>
            <a:r>
              <a:rPr lang="fr-CA" dirty="0"/>
              <a:t>Deuxième « divan »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pPr lvl="1"/>
            <a:r>
              <a:rPr lang="fr-CA" dirty="0"/>
              <a:t>Compagnie B gagne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21</a:t>
            </a:fld>
            <a:endParaRPr lang="en-CA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2312988" y="2205038"/>
          <a:ext cx="3732212" cy="150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0" name="Equation" r:id="rId3" imgW="1447172" imgH="583947" progId="Equation.DSMT4">
                  <p:embed/>
                </p:oleObj>
              </mc:Choice>
              <mc:Fallback>
                <p:oleObj name="Equation" r:id="rId3" imgW="1447172" imgH="583947" progId="Equation.DSMT4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2988" y="2205038"/>
                        <a:ext cx="3732212" cy="150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2267744" y="4581128"/>
          <a:ext cx="4059238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1" name="Equation" r:id="rId5" imgW="1574800" imgH="584200" progId="Equation.DSMT4">
                  <p:embed/>
                </p:oleObj>
              </mc:Choice>
              <mc:Fallback>
                <p:oleObj name="Equation" r:id="rId5" imgW="1574800" imgH="584200" progId="Equation.DSMT4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4581128"/>
                        <a:ext cx="4059238" cy="150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74846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Balancé </a:t>
            </a:r>
            <a:r>
              <a:rPr lang="fr-CA" dirty="0" smtClean="0"/>
              <a:t>Généralisé (exemple)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Quand est-ce que la Compagnie A gagne sa première publicité?</a:t>
            </a:r>
          </a:p>
          <a:p>
            <a:pPr lvl="1"/>
            <a:r>
              <a:rPr lang="fr-CA" dirty="0" smtClean="0"/>
              <a:t>Égalité au 32</a:t>
            </a:r>
            <a:r>
              <a:rPr lang="fr-CA" baseline="30000" dirty="0" smtClean="0"/>
              <a:t>e</a:t>
            </a:r>
            <a:r>
              <a:rPr lang="fr-CA" dirty="0" smtClean="0"/>
              <a:t> « divan »</a:t>
            </a:r>
          </a:p>
          <a:p>
            <a:pPr lvl="1"/>
            <a:r>
              <a:rPr lang="fr-CA" dirty="0" smtClean="0"/>
              <a:t>Compagnie B a gagné </a:t>
            </a:r>
            <a:br>
              <a:rPr lang="fr-CA" dirty="0" smtClean="0"/>
            </a:br>
            <a:r>
              <a:rPr lang="fr-CA" dirty="0" smtClean="0"/>
              <a:t>les premiers 31 mots et</a:t>
            </a:r>
            <a:br>
              <a:rPr lang="fr-CA" dirty="0" smtClean="0"/>
            </a:br>
            <a:r>
              <a:rPr lang="fr-CA" dirty="0" smtClean="0"/>
              <a:t>dépensé 62% de son </a:t>
            </a:r>
            <a:br>
              <a:rPr lang="fr-CA" dirty="0" smtClean="0"/>
            </a:br>
            <a:r>
              <a:rPr lang="fr-CA" dirty="0" smtClean="0"/>
              <a:t>budget</a:t>
            </a:r>
          </a:p>
          <a:p>
            <a:pPr lvl="1"/>
            <a:r>
              <a:rPr lang="fr-CA" dirty="0" smtClean="0"/>
              <a:t>Au mot 33, la </a:t>
            </a:r>
            <a:br>
              <a:rPr lang="fr-CA" dirty="0" smtClean="0"/>
            </a:br>
            <a:r>
              <a:rPr lang="fr-CA" dirty="0" smtClean="0"/>
              <a:t>Compagnie A gagne!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22</a:t>
            </a:fld>
            <a:endParaRPr lang="en-CA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348074"/>
              </p:ext>
            </p:extLst>
          </p:nvPr>
        </p:nvGraphicFramePr>
        <p:xfrm>
          <a:off x="5029646" y="2780928"/>
          <a:ext cx="4092575" cy="150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8" name="Equation" r:id="rId3" imgW="1586811" imgH="583947" progId="Equation.DSMT4">
                  <p:embed/>
                </p:oleObj>
              </mc:Choice>
              <mc:Fallback>
                <p:oleObj name="Equation" r:id="rId3" imgW="1586811" imgH="583947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646" y="2780928"/>
                        <a:ext cx="4092575" cy="150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79622"/>
              </p:ext>
            </p:extLst>
          </p:nvPr>
        </p:nvGraphicFramePr>
        <p:xfrm>
          <a:off x="5051350" y="4869160"/>
          <a:ext cx="4092575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9" name="Equation" r:id="rId5" imgW="1586811" imgH="583947" progId="Equation.DSMT4">
                  <p:embed/>
                </p:oleObj>
              </mc:Choice>
              <mc:Fallback>
                <p:oleObj name="Equation" r:id="rId5" imgW="1586811" imgH="583947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350" y="4869160"/>
                        <a:ext cx="4092575" cy="1506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74846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Balancé </a:t>
            </a:r>
            <a:r>
              <a:rPr lang="fr-CA" dirty="0" smtClean="0"/>
              <a:t>Généralisé (exemple)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933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686800" cy="4801720"/>
          </a:xfrm>
        </p:spPr>
        <p:txBody>
          <a:bodyPr/>
          <a:lstStyle/>
          <a:p>
            <a:r>
              <a:rPr lang="fr-CA" dirty="0" smtClean="0"/>
              <a:t>Quand est-ce qu’on change entre les compagnies?</a:t>
            </a:r>
          </a:p>
          <a:p>
            <a:pPr lvl="1"/>
            <a:r>
              <a:rPr lang="fr-CA" dirty="0" smtClean="0"/>
              <a:t>Prochaine égalité au </a:t>
            </a:r>
            <a:br>
              <a:rPr lang="fr-CA" dirty="0" smtClean="0"/>
            </a:br>
            <a:r>
              <a:rPr lang="fr-CA" dirty="0" smtClean="0"/>
              <a:t>47</a:t>
            </a:r>
            <a:r>
              <a:rPr lang="fr-CA" baseline="30000" dirty="0" smtClean="0"/>
              <a:t>e</a:t>
            </a:r>
            <a:r>
              <a:rPr lang="fr-CA" dirty="0" smtClean="0"/>
              <a:t> « divan »</a:t>
            </a:r>
          </a:p>
          <a:p>
            <a:pPr lvl="1"/>
            <a:r>
              <a:rPr lang="fr-CA" dirty="0" smtClean="0"/>
              <a:t>Compagnie A </a:t>
            </a:r>
            <a:r>
              <a:rPr lang="fr-CA" dirty="0" err="1" smtClean="0"/>
              <a:t>a</a:t>
            </a:r>
            <a:r>
              <a:rPr lang="fr-CA" dirty="0" smtClean="0"/>
              <a:t> dépensé</a:t>
            </a:r>
            <a:br>
              <a:rPr lang="fr-CA" dirty="0" smtClean="0"/>
            </a:br>
            <a:r>
              <a:rPr lang="fr-CA" dirty="0" smtClean="0"/>
              <a:t>7% de son budget pour</a:t>
            </a:r>
            <a:br>
              <a:rPr lang="fr-CA" dirty="0" smtClean="0"/>
            </a:br>
            <a:r>
              <a:rPr lang="fr-CA" dirty="0" smtClean="0"/>
              <a:t>acheter 14 « divans »</a:t>
            </a:r>
          </a:p>
          <a:p>
            <a:pPr lvl="1"/>
            <a:r>
              <a:rPr lang="fr-CA" dirty="0" smtClean="0"/>
              <a:t>Compagnie B gagne</a:t>
            </a:r>
          </a:p>
          <a:p>
            <a:pPr lvl="1"/>
            <a:r>
              <a:rPr lang="fr-CA" dirty="0" smtClean="0"/>
              <a:t>Mots 48 à 50: </a:t>
            </a:r>
            <a:br>
              <a:rPr lang="fr-CA" dirty="0" smtClean="0"/>
            </a:br>
            <a:r>
              <a:rPr lang="fr-CA" dirty="0" smtClean="0"/>
              <a:t>Compagnie A gagne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23</a:t>
            </a:fld>
            <a:endParaRPr lang="en-CA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893238"/>
              </p:ext>
            </p:extLst>
          </p:nvPr>
        </p:nvGraphicFramePr>
        <p:xfrm>
          <a:off x="5051425" y="2636912"/>
          <a:ext cx="4092575" cy="150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6" name="Equation" r:id="rId3" imgW="1586811" imgH="583947" progId="Equation.DSMT4">
                  <p:embed/>
                </p:oleObj>
              </mc:Choice>
              <mc:Fallback>
                <p:oleObj name="Equation" r:id="rId3" imgW="1586811" imgH="583947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1425" y="2636912"/>
                        <a:ext cx="4092575" cy="150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868868"/>
              </p:ext>
            </p:extLst>
          </p:nvPr>
        </p:nvGraphicFramePr>
        <p:xfrm>
          <a:off x="0" y="5835650"/>
          <a:ext cx="27717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7" name="Equation" r:id="rId5" imgW="1586811" imgH="583947" progId="Equation.DSMT4">
                  <p:embed/>
                </p:oleObj>
              </mc:Choice>
              <mc:Fallback>
                <p:oleObj name="Equation" r:id="rId5" imgW="1586811" imgH="583947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835650"/>
                        <a:ext cx="2771775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488840"/>
              </p:ext>
            </p:extLst>
          </p:nvPr>
        </p:nvGraphicFramePr>
        <p:xfrm>
          <a:off x="2987675" y="5805488"/>
          <a:ext cx="2881313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8" name="Equation" r:id="rId7" imgW="1600200" imgH="584200" progId="Equation.DSMT4">
                  <p:embed/>
                </p:oleObj>
              </mc:Choice>
              <mc:Fallback>
                <p:oleObj name="Equation" r:id="rId7" imgW="1600200" imgH="5842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5805488"/>
                        <a:ext cx="2881313" cy="1052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982725"/>
              </p:ext>
            </p:extLst>
          </p:nvPr>
        </p:nvGraphicFramePr>
        <p:xfrm>
          <a:off x="6156325" y="5757863"/>
          <a:ext cx="2987675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49" name="Equation" r:id="rId9" imgW="1586811" imgH="583947" progId="Equation.DSMT4">
                  <p:embed/>
                </p:oleObj>
              </mc:Choice>
              <mc:Fallback>
                <p:oleObj name="Equation" r:id="rId9" imgW="1586811" imgH="583947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757863"/>
                        <a:ext cx="2987675" cy="110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74846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Balancé </a:t>
            </a:r>
            <a:r>
              <a:rPr lang="fr-CA" dirty="0" smtClean="0"/>
              <a:t>Généralisé (exemple)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091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8229600" cy="50405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fr-CA" dirty="0" smtClean="0"/>
                  <a:t>Algorithme optimal</a:t>
                </a:r>
              </a:p>
              <a:p>
                <a:pPr lvl="1"/>
                <a:r>
                  <a:rPr lang="fr-CA" dirty="0"/>
                  <a:t>50 «  divans » à Compagnie B = 100$</a:t>
                </a:r>
              </a:p>
              <a:p>
                <a:r>
                  <a:rPr lang="fr-CA" dirty="0"/>
                  <a:t>Algorithme </a:t>
                </a:r>
                <a:r>
                  <a:rPr lang="fr-CA" dirty="0" smtClean="0"/>
                  <a:t>balancé généralisé</a:t>
                </a:r>
                <a:endParaRPr lang="fr-CA" dirty="0"/>
              </a:p>
              <a:p>
                <a:pPr lvl="1"/>
                <a:r>
                  <a:rPr lang="fr-CA" dirty="0" smtClean="0"/>
                  <a:t>17 « divans » à Compagnie A = 17$</a:t>
                </a:r>
              </a:p>
              <a:p>
                <a:pPr lvl="1"/>
                <a:r>
                  <a:rPr lang="fr-CA" dirty="0" smtClean="0"/>
                  <a:t>33 « divans » à Compagnie B = 66$</a:t>
                </a:r>
              </a:p>
              <a:p>
                <a:pPr lvl="1"/>
                <a:r>
                  <a:rPr lang="fr-CA" dirty="0" smtClean="0"/>
                  <a:t>Ratio </a:t>
                </a:r>
                <a:r>
                  <a:rPr lang="fr-CA" dirty="0"/>
                  <a:t>de compétitivité </a:t>
                </a:r>
                <a14:m>
                  <m:oMath xmlns:m="http://schemas.openxmlformats.org/officeDocument/2006/math">
                    <m:r>
                      <a:rPr lang="fr-CA" i="1">
                        <a:latin typeface="Cambria Math"/>
                      </a:rPr>
                      <m:t>𝑐</m:t>
                    </m:r>
                    <m:r>
                      <a:rPr lang="fr-CA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fr-CA" i="1">
                            <a:latin typeface="Cambria Math"/>
                          </a:rPr>
                        </m:ctrlPr>
                      </m:fPr>
                      <m:num>
                        <m:r>
                          <a:rPr lang="fr-CA" b="0" i="1" smtClean="0">
                            <a:latin typeface="Cambria Math"/>
                          </a:rPr>
                          <m:t>83</m:t>
                        </m:r>
                      </m:num>
                      <m:den>
                        <m:r>
                          <a:rPr lang="fr-CA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fr-CA" dirty="0"/>
              </a:p>
              <a:p>
                <a:r>
                  <a:rPr lang="fr-CA" dirty="0"/>
                  <a:t>Algorithme balancé</a:t>
                </a:r>
              </a:p>
              <a:p>
                <a:pPr lvl="1"/>
                <a:r>
                  <a:rPr lang="fr-CA" dirty="0"/>
                  <a:t>50 « divans » à Compagnie A = 50$</a:t>
                </a:r>
              </a:p>
              <a:p>
                <a:pPr lvl="1"/>
                <a:r>
                  <a:rPr lang="fr-CA" dirty="0" smtClean="0"/>
                  <a:t>Ratio </a:t>
                </a:r>
                <a:r>
                  <a:rPr lang="fr-CA" dirty="0"/>
                  <a:t>de compétitivité </a:t>
                </a:r>
                <a14:m>
                  <m:oMath xmlns:m="http://schemas.openxmlformats.org/officeDocument/2006/math">
                    <m:r>
                      <a:rPr lang="fr-CA" i="1">
                        <a:latin typeface="Cambria Math"/>
                      </a:rPr>
                      <m:t>𝑐</m:t>
                    </m:r>
                    <m:r>
                      <a:rPr lang="fr-CA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fr-CA" i="1">
                            <a:latin typeface="Cambria Math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CA" i="1">
                        <a:latin typeface="Cambria Math"/>
                      </a:rPr>
                      <m:t> </m:t>
                    </m:r>
                  </m:oMath>
                </a14:m>
                <a:endParaRPr lang="fr-CA" dirty="0" smtClean="0"/>
              </a:p>
              <a:p>
                <a:r>
                  <a:rPr lang="fr-CA" dirty="0" smtClean="0"/>
                  <a:t>Algorithme </a:t>
                </a:r>
                <a:r>
                  <a:rPr lang="fr-CA" dirty="0"/>
                  <a:t>gourmand</a:t>
                </a:r>
              </a:p>
              <a:p>
                <a:pPr lvl="1"/>
                <a:r>
                  <a:rPr lang="fr-CA" dirty="0"/>
                  <a:t>50 « divans » à Compagnie B = 100$</a:t>
                </a:r>
              </a:p>
              <a:p>
                <a:pPr lvl="1"/>
                <a:r>
                  <a:rPr lang="fr-CA" dirty="0"/>
                  <a:t>Ratio de compétitivité </a:t>
                </a:r>
                <a14:m>
                  <m:oMath xmlns:m="http://schemas.openxmlformats.org/officeDocument/2006/math">
                    <m:r>
                      <a:rPr lang="fr-CA" i="1">
                        <a:latin typeface="Cambria Math"/>
                      </a:rPr>
                      <m:t>𝑐</m:t>
                    </m:r>
                    <m:r>
                      <a:rPr lang="fr-CA" i="1">
                        <a:latin typeface="Cambria Math"/>
                        <a:ea typeface="Cambria Math"/>
                      </a:rPr>
                      <m:t>=</m:t>
                    </m:r>
                    <m:r>
                      <a:rPr lang="fr-CA" i="1">
                        <a:latin typeface="Cambria Math"/>
                      </a:rPr>
                      <m:t>1</m:t>
                    </m:r>
                  </m:oMath>
                </a14:m>
                <a:endParaRPr lang="fr-CA" dirty="0"/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8229600" cy="5040560"/>
              </a:xfrm>
              <a:blipFill rotWithShape="1">
                <a:blip r:embed="rId2" cstate="print"/>
                <a:stretch>
                  <a:fillRect t="-2056" b="-121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24</a:t>
            </a:fld>
            <a:endParaRPr lang="en-CA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748464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Balancé </a:t>
            </a:r>
            <a:r>
              <a:rPr lang="fr-CA" dirty="0" smtClean="0"/>
              <a:t>Généralisé (exemple)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162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Considérations additionnelles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Jusqu’à présent on a supposé que d’afficher la publicité rapporte de l’argent</a:t>
            </a:r>
          </a:p>
          <a:p>
            <a:pPr lvl="1"/>
            <a:r>
              <a:rPr lang="fr-CA" dirty="0" smtClean="0"/>
              <a:t>En réalité les compagnies payent par taux de clics (</a:t>
            </a:r>
            <a:r>
              <a:rPr lang="fr-CA" i="1" dirty="0" smtClean="0"/>
              <a:t>click-</a:t>
            </a:r>
            <a:r>
              <a:rPr lang="fr-CA" i="1" dirty="0" err="1" smtClean="0"/>
              <a:t>through</a:t>
            </a:r>
            <a:r>
              <a:rPr lang="fr-CA" i="1" dirty="0" smtClean="0"/>
              <a:t> rates</a:t>
            </a:r>
            <a:r>
              <a:rPr lang="fr-CA" dirty="0" smtClean="0"/>
              <a:t>) ou par conversions</a:t>
            </a:r>
          </a:p>
          <a:p>
            <a:pPr lvl="1"/>
            <a:r>
              <a:rPr lang="fr-CA" dirty="0" smtClean="0"/>
              <a:t>Le succès dépend de la pub (attirante ou non) et du site web de la compagnie (facile à naviguer ou non)</a:t>
            </a:r>
          </a:p>
          <a:p>
            <a:pPr lvl="1"/>
            <a:r>
              <a:rPr lang="fr-CA" dirty="0" smtClean="0"/>
              <a:t>L’information peut être ajoutée à l’équation</a:t>
            </a:r>
          </a:p>
          <a:p>
            <a:pPr lvl="2"/>
            <a:r>
              <a:rPr lang="fr-CA" dirty="0" smtClean="0"/>
              <a:t>Exemple: multiplier la valeur de l’offre pour le mot clef par le taux de succès de la compagnie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181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Considérations additionnelles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rmAutofit fontScale="92500" lnSpcReduction="20000"/>
          </a:bodyPr>
          <a:lstStyle/>
          <a:p>
            <a:r>
              <a:rPr lang="fr-CA" dirty="0" smtClean="0"/>
              <a:t>On a ignoré les tendances de requêtes historiques</a:t>
            </a:r>
          </a:p>
          <a:p>
            <a:pPr lvl="1"/>
            <a:r>
              <a:rPr lang="fr-CA" dirty="0" smtClean="0"/>
              <a:t>Certains mots sont plus populaires que d’autres</a:t>
            </a:r>
          </a:p>
          <a:p>
            <a:pPr lvl="1"/>
            <a:r>
              <a:rPr lang="fr-CA" dirty="0" smtClean="0"/>
              <a:t>Ça nous permet de prédire le futur et de faires de meilleurs choix</a:t>
            </a:r>
          </a:p>
          <a:p>
            <a:pPr lvl="1"/>
            <a:r>
              <a:rPr lang="fr-CA" dirty="0"/>
              <a:t>L’information peut être ajoutée à l’équation</a:t>
            </a:r>
          </a:p>
          <a:p>
            <a:pPr lvl="2"/>
            <a:r>
              <a:rPr lang="fr-CA" dirty="0" smtClean="0"/>
              <a:t>Exemple: </a:t>
            </a:r>
            <a:r>
              <a:rPr lang="fr-C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CA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CA" dirty="0" smtClean="0"/>
              <a:t> peut inclure les publicités qu’on s’attend à vendre durant la période</a:t>
            </a:r>
          </a:p>
          <a:p>
            <a:r>
              <a:rPr lang="fr-CA" dirty="0" smtClean="0"/>
              <a:t>Exemple:</a:t>
            </a:r>
          </a:p>
          <a:p>
            <a:pPr lvl="1"/>
            <a:r>
              <a:rPr lang="fr-CA" dirty="0"/>
              <a:t>Compagnie A </a:t>
            </a:r>
            <a:r>
              <a:rPr lang="fr-CA" dirty="0" smtClean="0"/>
              <a:t>offre 1$ </a:t>
            </a:r>
            <a:r>
              <a:rPr lang="fr-CA" dirty="0"/>
              <a:t>pour le mot « divan »</a:t>
            </a:r>
          </a:p>
          <a:p>
            <a:pPr lvl="1"/>
            <a:r>
              <a:rPr lang="fr-CA" dirty="0"/>
              <a:t>Compagnie B </a:t>
            </a:r>
            <a:r>
              <a:rPr lang="fr-CA" dirty="0" smtClean="0"/>
              <a:t>offre 10$ </a:t>
            </a:r>
            <a:r>
              <a:rPr lang="fr-CA" dirty="0"/>
              <a:t>pour les mots « divan » et « sofa </a:t>
            </a:r>
            <a:r>
              <a:rPr lang="fr-CA" dirty="0" smtClean="0"/>
              <a:t>»</a:t>
            </a:r>
          </a:p>
          <a:p>
            <a:pPr lvl="1"/>
            <a:r>
              <a:rPr lang="fr-CA" dirty="0" smtClean="0"/>
              <a:t>On sait que « sofa » est très populaire et « divan » très rare</a:t>
            </a:r>
          </a:p>
          <a:p>
            <a:pPr lvl="1"/>
            <a:r>
              <a:rPr lang="fr-CA" dirty="0" smtClean="0"/>
              <a:t>Une requête pour « divan » est faite</a:t>
            </a:r>
          </a:p>
          <a:p>
            <a:pPr lvl="1"/>
            <a:r>
              <a:rPr lang="fr-CA" dirty="0" smtClean="0"/>
              <a:t>Quelle publicité afficher?</a:t>
            </a:r>
          </a:p>
          <a:p>
            <a:pPr lvl="2"/>
            <a:r>
              <a:rPr lang="fr-CA" dirty="0" smtClean="0"/>
              <a:t>Celle de la Compagnie A!</a:t>
            </a:r>
            <a:endParaRPr lang="fr-CA" dirty="0"/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971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Considérations additionnelles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a supposé une seule publicité par mot clef, choisi entre deux compagnies</a:t>
            </a:r>
          </a:p>
          <a:p>
            <a:pPr lvl="1"/>
            <a:r>
              <a:rPr lang="fr-CA" dirty="0" smtClean="0"/>
              <a:t>Le calcul est individuel à la compagnie, indépendant des autres compagnies</a:t>
            </a:r>
          </a:p>
          <a:p>
            <a:pPr lvl="1"/>
            <a:r>
              <a:rPr lang="fr-CA" dirty="0" smtClean="0"/>
              <a:t>Nous permet de générer une liste classée des compagnies pour un mot clef</a:t>
            </a:r>
          </a:p>
          <a:p>
            <a:pPr lvl="1"/>
            <a:r>
              <a:rPr lang="fr-CA" dirty="0" smtClean="0"/>
              <a:t>Pour </a:t>
            </a:r>
            <a:r>
              <a:rPr lang="fr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CA" dirty="0" smtClean="0"/>
              <a:t> publicités à afficher, simplement prendre les </a:t>
            </a:r>
            <a:r>
              <a:rPr lang="fr-C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fr-CA" i="1" dirty="0" smtClean="0"/>
              <a:t> </a:t>
            </a:r>
            <a:r>
              <a:rPr lang="fr-CA" dirty="0" smtClean="0"/>
              <a:t>compagnies avec les plus grandes valeurs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8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Considérations additionnelles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a supposé un appariement exacte des mots</a:t>
            </a:r>
          </a:p>
          <a:p>
            <a:pPr lvl="1"/>
            <a:r>
              <a:rPr lang="fr-CA" dirty="0" smtClean="0"/>
              <a:t>Plusieurs compagnies permettent aux annonceurs d’acheter les mots similaires ou synonymes</a:t>
            </a:r>
          </a:p>
          <a:p>
            <a:pPr lvl="1"/>
            <a:r>
              <a:rPr lang="fr-CA" dirty="0" smtClean="0"/>
              <a:t>Peuvent être inclus dans la formule de AdWords à une fraction de l’offre du mot initial acheté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513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Implémentation de AdWords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92500" lnSpcReduction="10000"/>
          </a:bodyPr>
          <a:lstStyle/>
          <a:p>
            <a:r>
              <a:rPr lang="fr-CA" dirty="0" smtClean="0"/>
              <a:t>Besoin d’apparier les mots de la requête aux phrases de l’annonceur</a:t>
            </a:r>
          </a:p>
          <a:p>
            <a:pPr lvl="1"/>
            <a:r>
              <a:rPr lang="fr-CA" dirty="0" smtClean="0"/>
              <a:t>Mettre les mots en ordre alphabétique</a:t>
            </a:r>
          </a:p>
          <a:p>
            <a:pPr lvl="1"/>
            <a:r>
              <a:rPr lang="fr-CA" dirty="0" smtClean="0"/>
              <a:t>Simplifie en éliminant l’ordre des mots</a:t>
            </a:r>
          </a:p>
          <a:p>
            <a:r>
              <a:rPr lang="fr-CA" dirty="0" smtClean="0"/>
              <a:t>Besoin de faire les appariements efficacement</a:t>
            </a:r>
          </a:p>
          <a:p>
            <a:pPr lvl="1"/>
            <a:r>
              <a:rPr lang="fr-CA" dirty="0" smtClean="0"/>
              <a:t>Table de hachage des phrases des annonceurs, avec les mots en ordre alphabétique</a:t>
            </a:r>
          </a:p>
          <a:p>
            <a:pPr lvl="1"/>
            <a:r>
              <a:rPr lang="fr-CA" dirty="0" smtClean="0"/>
              <a:t>Requête à la table est la requête de l’utilisateur,</a:t>
            </a:r>
            <a:r>
              <a:rPr lang="fr-CA" dirty="0"/>
              <a:t> avec les mots en ordre alphabétique</a:t>
            </a:r>
          </a:p>
          <a:p>
            <a:pPr lvl="1"/>
            <a:r>
              <a:rPr lang="fr-CA" dirty="0" err="1" smtClean="0"/>
              <a:t>Parallélisable</a:t>
            </a:r>
            <a:r>
              <a:rPr lang="fr-CA" dirty="0" smtClean="0"/>
              <a:t>: On peut séparer la table de hachage sur plusieurs systèmes pour répondre à plusieurs requêtes simultanément</a:t>
            </a:r>
          </a:p>
          <a:p>
            <a:r>
              <a:rPr lang="fr-CA" dirty="0" smtClean="0"/>
              <a:t>Filtrer mots vides (</a:t>
            </a:r>
            <a:r>
              <a:rPr lang="fr-CA" i="1" dirty="0" smtClean="0"/>
              <a:t>stopwords</a:t>
            </a:r>
            <a:r>
              <a:rPr lang="fr-CA" dirty="0" smtClean="0"/>
              <a:t>) </a:t>
            </a:r>
          </a:p>
          <a:p>
            <a:pPr lvl="1"/>
            <a:r>
              <a:rPr lang="fr-CA" dirty="0" smtClean="0"/>
              <a:t>Réduit la taille des données et le bruit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245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Richy\Desktop\Futuram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" r="1607"/>
          <a:stretch/>
        </p:blipFill>
        <p:spPr bwMode="auto">
          <a:xfrm>
            <a:off x="5000503" y="3429000"/>
            <a:ext cx="40832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Introduction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 smtClean="0"/>
              <a:t>De plus en plus de services web sont gratuits et financés par la publicité</a:t>
            </a:r>
          </a:p>
          <a:p>
            <a:pPr lvl="1"/>
            <a:r>
              <a:rPr lang="fr-CA" dirty="0" smtClean="0"/>
              <a:t>Google, Facebook, jeux, forums, web comics, blogs, etc.</a:t>
            </a:r>
          </a:p>
          <a:p>
            <a:pPr lvl="1"/>
            <a:r>
              <a:rPr lang="fr-CA" dirty="0" smtClean="0"/>
              <a:t>Annonceur paye par affichage, clic, ou connexion</a:t>
            </a:r>
          </a:p>
          <a:p>
            <a:r>
              <a:rPr lang="fr-CA" dirty="0" smtClean="0"/>
              <a:t>Annonces affichées par mots clefs</a:t>
            </a:r>
          </a:p>
          <a:p>
            <a:pPr lvl="1"/>
            <a:r>
              <a:rPr lang="fr-CA" dirty="0" smtClean="0"/>
              <a:t>Recherche, profile </a:t>
            </a:r>
            <a:br>
              <a:rPr lang="fr-CA" dirty="0" smtClean="0"/>
            </a:br>
            <a:r>
              <a:rPr lang="fr-CA" dirty="0" smtClean="0"/>
              <a:t>d’utilisateur, intérêts </a:t>
            </a:r>
            <a:br>
              <a:rPr lang="fr-CA" dirty="0" smtClean="0"/>
            </a:br>
            <a:r>
              <a:rPr lang="fr-CA" dirty="0" smtClean="0"/>
              <a:t>spécifiques, etc.</a:t>
            </a:r>
          </a:p>
          <a:p>
            <a:pPr lvl="1"/>
            <a:r>
              <a:rPr lang="fr-CA" dirty="0" smtClean="0"/>
              <a:t>Le service vend les mots clefs</a:t>
            </a:r>
          </a:p>
          <a:p>
            <a:r>
              <a:rPr lang="fr-CA" dirty="0" smtClean="0"/>
              <a:t>Mais plusieurs annonceurs </a:t>
            </a:r>
            <a:br>
              <a:rPr lang="fr-CA" dirty="0" smtClean="0"/>
            </a:br>
            <a:r>
              <a:rPr lang="fr-CA" dirty="0" smtClean="0"/>
              <a:t>veulent acheter le même </a:t>
            </a:r>
            <a:br>
              <a:rPr lang="fr-CA" dirty="0" smtClean="0"/>
            </a:br>
            <a:r>
              <a:rPr lang="fr-CA" dirty="0" smtClean="0"/>
              <a:t>mot clef</a:t>
            </a:r>
          </a:p>
          <a:p>
            <a:pPr lvl="1"/>
            <a:r>
              <a:rPr lang="fr-CA" dirty="0" smtClean="0"/>
              <a:t>Comment choisir l’annonce à </a:t>
            </a:r>
            <a:br>
              <a:rPr lang="fr-CA" dirty="0" smtClean="0"/>
            </a:br>
            <a:r>
              <a:rPr lang="fr-CA" dirty="0" smtClean="0"/>
              <a:t>afficher pour maximiser les </a:t>
            </a:r>
            <a:br>
              <a:rPr lang="fr-CA" dirty="0" smtClean="0"/>
            </a:br>
            <a:r>
              <a:rPr lang="fr-CA" dirty="0" smtClean="0"/>
              <a:t>revenus?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771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Implémentation de </a:t>
            </a:r>
            <a:r>
              <a:rPr lang="fr-CA" dirty="0" smtClean="0"/>
              <a:t>AdWords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Si on veut étendre AdWords pour inclure le texte de courriels</a:t>
            </a:r>
          </a:p>
          <a:p>
            <a:pPr lvl="1"/>
            <a:r>
              <a:rPr lang="fr-CA" dirty="0" smtClean="0"/>
              <a:t>Beaucoup plus de texte pour connaitre les intérêts de l’utilisateur</a:t>
            </a:r>
          </a:p>
          <a:p>
            <a:pPr lvl="1"/>
            <a:r>
              <a:rPr lang="fr-CA" dirty="0" smtClean="0"/>
              <a:t>Trop de mots pour chercher tous les appariements aux phrases des annonceurs</a:t>
            </a:r>
          </a:p>
          <a:p>
            <a:r>
              <a:rPr lang="fr-CA" dirty="0" smtClean="0"/>
              <a:t>Solution:</a:t>
            </a:r>
          </a:p>
          <a:p>
            <a:pPr lvl="1"/>
            <a:r>
              <a:rPr lang="fr-CA" dirty="0" smtClean="0"/>
              <a:t>Les mots les plus significatifs dans le langage sont les plus rares</a:t>
            </a:r>
          </a:p>
          <a:p>
            <a:pPr lvl="1"/>
            <a:r>
              <a:rPr lang="fr-CA" dirty="0" smtClean="0"/>
              <a:t>Ordonner les mots en ordre de fréquence dans le langage (des plus rares aux plus communs), et en ordre alphabétique en cas d’égalité</a:t>
            </a:r>
          </a:p>
          <a:p>
            <a:pPr lvl="1"/>
            <a:r>
              <a:rPr lang="fr-CA" dirty="0" smtClean="0"/>
              <a:t>Pour les courriels et les phrases des annonceurs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449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Implémentation de </a:t>
            </a:r>
            <a:r>
              <a:rPr lang="fr-CA" dirty="0" smtClean="0"/>
              <a:t>AdWords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fr-CA" dirty="0" smtClean="0"/>
              <a:t>On peut construire une liste de mots avec leurs fréquences à partir d’un corpus représentatif</a:t>
            </a:r>
          </a:p>
          <a:p>
            <a:r>
              <a:rPr lang="fr-CA" dirty="0" smtClean="0"/>
              <a:t>Étant donné un nouveau courriel, on construit une requête:</a:t>
            </a:r>
          </a:p>
          <a:p>
            <a:pPr lvl="1"/>
            <a:r>
              <a:rPr lang="fr-CA" dirty="0" smtClean="0"/>
              <a:t>Éliminer les doublons de mots</a:t>
            </a:r>
          </a:p>
          <a:p>
            <a:pPr lvl="1"/>
            <a:r>
              <a:rPr lang="fr-CA" dirty="0" smtClean="0"/>
              <a:t>Mettre les mots qui n’apparaissent pas dans la liste en premier, en ordre alphabétique</a:t>
            </a:r>
          </a:p>
          <a:p>
            <a:pPr lvl="1"/>
            <a:r>
              <a:rPr lang="fr-CA" dirty="0" smtClean="0"/>
              <a:t>Ensuite viennent les mots de la liste, en ordre croissant de fréquence</a:t>
            </a:r>
          </a:p>
          <a:p>
            <a:r>
              <a:rPr lang="fr-CA" dirty="0" smtClean="0"/>
              <a:t>Utiliser la requête pour chercher dans la table de hachage</a:t>
            </a:r>
          </a:p>
          <a:p>
            <a:pPr lvl="1"/>
            <a:r>
              <a:rPr lang="fr-CA" dirty="0" smtClean="0"/>
              <a:t>Rechercher mot par mot</a:t>
            </a:r>
          </a:p>
          <a:p>
            <a:pPr lvl="1"/>
            <a:r>
              <a:rPr lang="fr-CA" dirty="0" smtClean="0"/>
              <a:t>Noter les appariements partiels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03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Implémentation de </a:t>
            </a:r>
            <a:r>
              <a:rPr lang="fr-CA" dirty="0" smtClean="0"/>
              <a:t>AdWords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fontScale="850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de hachage de phrases d’annonceurs</a:t>
            </a:r>
          </a:p>
          <a:p>
            <a:pPr marL="624078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Liste Finale 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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{}</a:t>
            </a:r>
          </a:p>
          <a:p>
            <a:pPr marL="624078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Liste Partielle 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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{}</a:t>
            </a:r>
          </a:p>
          <a:p>
            <a:pPr marL="624078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Requête 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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fr-CA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CA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fr-CA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CA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,…, </a:t>
            </a:r>
            <a:r>
              <a:rPr lang="fr-CA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CA" i="1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fr-CA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24078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Pour chaque mot </a:t>
            </a:r>
            <a:r>
              <a:rPr lang="fr-CA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CA" i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CA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 la requête</a:t>
            </a:r>
          </a:p>
          <a:p>
            <a:pPr marL="916686" lvl="1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Trouver chaque phrase partielle de la Liste Partielle et chaque phrase de la table </a:t>
            </a:r>
            <a:r>
              <a:rPr lang="fr-CA" dirty="0">
                <a:latin typeface="Courier New" panose="02070309020205020404" pitchFamily="49" charset="0"/>
                <a:cs typeface="Courier New" panose="02070309020205020404" pitchFamily="49" charset="0"/>
              </a:rPr>
              <a:t>de hachage 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qui commence par </a:t>
            </a:r>
            <a:r>
              <a:rPr lang="fr-CA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CA" i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fr-CA" baseline="-25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6686" lvl="1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 </a:t>
            </a:r>
            <a:r>
              <a:rPr lang="fr-CA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CA" i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est le seul mot de la phrase</a:t>
            </a:r>
          </a:p>
          <a:p>
            <a:pPr marL="1181862" lvl="2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Ajouter la phrase originale à la Liste Finale</a:t>
            </a:r>
          </a:p>
          <a:p>
            <a:pPr marL="916686" lvl="1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Sinon</a:t>
            </a:r>
          </a:p>
          <a:p>
            <a:pPr marL="1181862" lvl="2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Supprimer </a:t>
            </a:r>
            <a:r>
              <a:rPr lang="fr-CA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CA" i="1" baseline="-25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de la phrase</a:t>
            </a:r>
          </a:p>
          <a:p>
            <a:pPr marL="1181862" lvl="2" indent="-514350">
              <a:buFont typeface="+mj-lt"/>
              <a:buAutoNum type="arabicPeriod"/>
            </a:pPr>
            <a:r>
              <a:rPr lang="fr-CA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Ajouter la phrase partielle à la Liste Partielle</a:t>
            </a:r>
            <a:endParaRPr lang="fr-CA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961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Implémentation de </a:t>
            </a:r>
            <a:r>
              <a:rPr lang="fr-CA" dirty="0" smtClean="0"/>
              <a:t>AdWords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Avantages d’ordonner les mots les plus rares en premier</a:t>
            </a:r>
          </a:p>
          <a:p>
            <a:pPr lvl="1"/>
            <a:r>
              <a:rPr lang="fr-CA" dirty="0" smtClean="0"/>
              <a:t>Limiter la croissance de la liste partielle</a:t>
            </a:r>
          </a:p>
          <a:p>
            <a:pPr lvl="2"/>
            <a:r>
              <a:rPr lang="fr-CA" dirty="0" smtClean="0"/>
              <a:t>Comparer à sélectionner les phrases avec les mots les plus communs en premier</a:t>
            </a:r>
          </a:p>
          <a:p>
            <a:pPr lvl="1"/>
            <a:r>
              <a:rPr lang="fr-CA" dirty="0" smtClean="0"/>
              <a:t>Trouve les meilleurs appariements en premier</a:t>
            </a:r>
          </a:p>
          <a:p>
            <a:pPr lvl="2"/>
            <a:r>
              <a:rPr lang="fr-CA" dirty="0" smtClean="0"/>
              <a:t>Étant donné la supposition que les mots les plus rares sont les plus significatifs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419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Résumé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AdWords</a:t>
            </a:r>
          </a:p>
          <a:p>
            <a:r>
              <a:rPr lang="fr-CA" dirty="0" smtClean="0"/>
              <a:t>AdWords Gourmand</a:t>
            </a:r>
          </a:p>
          <a:p>
            <a:r>
              <a:rPr lang="fr-CA" dirty="0" smtClean="0"/>
              <a:t>AdWords Balancé</a:t>
            </a:r>
          </a:p>
          <a:p>
            <a:r>
              <a:rPr lang="fr-CA" dirty="0" smtClean="0"/>
              <a:t>AdWords Balancé Généralisé</a:t>
            </a:r>
          </a:p>
          <a:p>
            <a:r>
              <a:rPr lang="fr-CA" dirty="0" smtClean="0"/>
              <a:t>AdWords utilisant les courriels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51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“Mining of Massive Datasets” par </a:t>
            </a:r>
            <a:r>
              <a:rPr lang="en-CA" dirty="0" err="1" smtClean="0"/>
              <a:t>Leskovec</a:t>
            </a:r>
            <a:r>
              <a:rPr lang="en-CA" dirty="0" smtClean="0"/>
              <a:t>, </a:t>
            </a:r>
            <a:r>
              <a:rPr lang="en-CA" dirty="0" err="1" smtClean="0"/>
              <a:t>Rajaraman</a:t>
            </a:r>
            <a:r>
              <a:rPr lang="en-CA" dirty="0" smtClean="0"/>
              <a:t>, &amp; Ullman, </a:t>
            </a:r>
            <a:r>
              <a:rPr lang="en-CA" dirty="0" err="1" smtClean="0"/>
              <a:t>chapitre</a:t>
            </a:r>
            <a:r>
              <a:rPr lang="en-CA" dirty="0" smtClean="0"/>
              <a:t> 8</a:t>
            </a:r>
          </a:p>
          <a:p>
            <a:r>
              <a:rPr lang="en-CA" dirty="0" err="1" smtClean="0"/>
              <a:t>Exercices</a:t>
            </a:r>
            <a:r>
              <a:rPr lang="en-CA" dirty="0" smtClean="0"/>
              <a:t>:</a:t>
            </a:r>
          </a:p>
          <a:p>
            <a:r>
              <a:rPr lang="en-CA" dirty="0" smtClean="0"/>
              <a:t>8.2.1</a:t>
            </a:r>
          </a:p>
          <a:p>
            <a:r>
              <a:rPr lang="en-CA" smtClean="0"/>
              <a:t>8.4.1</a:t>
            </a:r>
          </a:p>
          <a:p>
            <a:r>
              <a:rPr lang="en-CA" smtClean="0"/>
              <a:t>8.4.3</a:t>
            </a: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35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Introduction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La publicité affichée doit être choisie au moment que le site se télécharge ou que la recherche a lieu</a:t>
            </a:r>
          </a:p>
          <a:p>
            <a:pPr lvl="1"/>
            <a:r>
              <a:rPr lang="fr-CA" dirty="0" smtClean="0"/>
              <a:t>Ça prend combine de temps?</a:t>
            </a:r>
          </a:p>
          <a:p>
            <a:pPr lvl="1"/>
            <a:endParaRPr lang="fr-CA" dirty="0" smtClean="0"/>
          </a:p>
          <a:p>
            <a:pPr lvl="1"/>
            <a:endParaRPr lang="fr-CA" dirty="0"/>
          </a:p>
          <a:p>
            <a:pPr lvl="1"/>
            <a:endParaRPr lang="fr-CA" dirty="0" smtClean="0"/>
          </a:p>
          <a:p>
            <a:pPr lvl="1"/>
            <a:r>
              <a:rPr lang="fr-CA" dirty="0" smtClean="0"/>
              <a:t>Pas beaucoup</a:t>
            </a:r>
          </a:p>
          <a:p>
            <a:r>
              <a:rPr lang="fr-CA" dirty="0" smtClean="0"/>
              <a:t>Algorithme en temps réel</a:t>
            </a:r>
          </a:p>
          <a:p>
            <a:pPr lvl="1"/>
            <a:r>
              <a:rPr lang="fr-CA" dirty="0" smtClean="0"/>
              <a:t>Ne peut pas calculer une solution optimale hors-ligne</a:t>
            </a:r>
          </a:p>
          <a:p>
            <a:pPr lvl="1"/>
            <a:r>
              <a:rPr lang="fr-CA" dirty="0" smtClean="0"/>
              <a:t>Ne peut pas utiliser d’informations futures</a:t>
            </a:r>
          </a:p>
          <a:p>
            <a:pPr lvl="1"/>
            <a:r>
              <a:rPr lang="fr-CA" dirty="0" smtClean="0"/>
              <a:t>Pas garanti d’avoir accès à un profil d’utilisateur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4</a:t>
            </a:fld>
            <a:endParaRPr lang="en-CA"/>
          </a:p>
        </p:txBody>
      </p:sp>
      <p:pic>
        <p:nvPicPr>
          <p:cNvPr id="6" name="Picture 2" descr="F:\ENGI 3675\Lectures\misc images\google resul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8009" y="3174354"/>
            <a:ext cx="7776864" cy="10379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576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AdWords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968552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Quelles données est-ce que l’algorithme peut utiliser?</a:t>
            </a:r>
          </a:p>
          <a:p>
            <a:pPr lvl="1"/>
            <a:r>
              <a:rPr lang="fr-CA" dirty="0" smtClean="0"/>
              <a:t>Historique des tendances de recherche</a:t>
            </a:r>
          </a:p>
          <a:p>
            <a:pPr lvl="2"/>
            <a:r>
              <a:rPr lang="fr-CA" dirty="0" smtClean="0"/>
              <a:t>On sait quels mots clefs sont plus commun et à quelle fréquence ils sont utilisés en moyenne</a:t>
            </a:r>
          </a:p>
          <a:p>
            <a:pPr lvl="1"/>
            <a:r>
              <a:rPr lang="fr-CA" dirty="0" smtClean="0"/>
              <a:t>Informations de l’annonceur</a:t>
            </a:r>
          </a:p>
          <a:p>
            <a:pPr lvl="2"/>
            <a:r>
              <a:rPr lang="fr-CA" dirty="0" smtClean="0"/>
              <a:t>Quels mots clefs il veut acheter</a:t>
            </a:r>
          </a:p>
          <a:p>
            <a:pPr lvl="2"/>
            <a:r>
              <a:rPr lang="fr-CA" dirty="0" smtClean="0"/>
              <a:t>Combien il paye pour chaque mot clef</a:t>
            </a:r>
          </a:p>
          <a:p>
            <a:pPr lvl="2"/>
            <a:r>
              <a:rPr lang="fr-CA" dirty="0" smtClean="0"/>
              <a:t>Quel est le budget publicitaire</a:t>
            </a:r>
          </a:p>
          <a:p>
            <a:pPr lvl="2"/>
            <a:r>
              <a:rPr lang="fr-CA" dirty="0" smtClean="0"/>
              <a:t>Quel est le taux de clics (</a:t>
            </a:r>
            <a:r>
              <a:rPr lang="fr-CA" i="1" dirty="0" smtClean="0"/>
              <a:t>click-</a:t>
            </a:r>
            <a:r>
              <a:rPr lang="fr-CA" i="1" dirty="0" err="1" smtClean="0"/>
              <a:t>through</a:t>
            </a:r>
            <a:r>
              <a:rPr lang="fr-CA" i="1" dirty="0" smtClean="0"/>
              <a:t> rate</a:t>
            </a:r>
            <a:r>
              <a:rPr lang="fr-CA" dirty="0" smtClean="0"/>
              <a:t>) de chaque mot</a:t>
            </a:r>
          </a:p>
          <a:p>
            <a:pPr lvl="1"/>
            <a:r>
              <a:rPr lang="fr-CA" dirty="0" smtClean="0"/>
              <a:t>La requête de l’utilisateur et le nombre maximum de publicités à afficher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619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AdWords Gourmand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Choisi la publicité qui paye le plus</a:t>
            </a:r>
          </a:p>
          <a:p>
            <a:r>
              <a:rPr lang="fr-CA" dirty="0" smtClean="0"/>
              <a:t>Algorithme gourmand</a:t>
            </a:r>
          </a:p>
          <a:p>
            <a:pPr lvl="1"/>
            <a:r>
              <a:rPr lang="fr-CA" dirty="0" smtClean="0"/>
              <a:t>Maximise le revenu pour la requête actuelle</a:t>
            </a:r>
          </a:p>
          <a:p>
            <a:pPr lvl="1"/>
            <a:r>
              <a:rPr lang="fr-CA" dirty="0" smtClean="0"/>
              <a:t>Ignore toutes les autres considérations</a:t>
            </a:r>
          </a:p>
          <a:p>
            <a:r>
              <a:rPr lang="fr-CA" dirty="0" smtClean="0"/>
              <a:t>Facile à implémenter, rapide à exécuter, ne nécessite qu’une table de hachage (</a:t>
            </a:r>
            <a:r>
              <a:rPr lang="fr-CA" i="1" dirty="0" smtClean="0"/>
              <a:t>hash table</a:t>
            </a:r>
            <a:r>
              <a:rPr lang="fr-CA" dirty="0" smtClean="0"/>
              <a:t>)</a:t>
            </a:r>
          </a:p>
          <a:p>
            <a:pPr lvl="1"/>
            <a:r>
              <a:rPr lang="fr-CA" dirty="0" smtClean="0"/>
              <a:t>Mais est-ce que ça va rapporter de l’argent?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080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820472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</a:t>
            </a:r>
            <a:r>
              <a:rPr lang="fr-CA" dirty="0" smtClean="0"/>
              <a:t>AdWords Gourmand (exemple)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19256" cy="5040560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Compagnie A </a:t>
            </a:r>
            <a:r>
              <a:rPr lang="fr-CA" dirty="0" err="1" smtClean="0"/>
              <a:t>a</a:t>
            </a:r>
            <a:r>
              <a:rPr lang="fr-CA" dirty="0" smtClean="0"/>
              <a:t> un budget de 100$, offre 1$ pour le mot « divan »</a:t>
            </a:r>
          </a:p>
          <a:p>
            <a:r>
              <a:rPr lang="fr-CA" dirty="0"/>
              <a:t>Compagnie </a:t>
            </a:r>
            <a:r>
              <a:rPr lang="fr-CA" dirty="0" smtClean="0"/>
              <a:t>B </a:t>
            </a:r>
            <a:r>
              <a:rPr lang="fr-CA" dirty="0"/>
              <a:t>a un budget de 100$, offre </a:t>
            </a:r>
            <a:r>
              <a:rPr lang="fr-CA" dirty="0" smtClean="0"/>
              <a:t>2$ </a:t>
            </a:r>
            <a:r>
              <a:rPr lang="fr-CA" dirty="0"/>
              <a:t>pour </a:t>
            </a:r>
            <a:r>
              <a:rPr lang="fr-CA" dirty="0" smtClean="0"/>
              <a:t>les mots </a:t>
            </a:r>
            <a:r>
              <a:rPr lang="fr-CA" dirty="0"/>
              <a:t>« divan </a:t>
            </a:r>
            <a:r>
              <a:rPr lang="fr-CA" dirty="0" smtClean="0"/>
              <a:t>» et « sofa »</a:t>
            </a:r>
          </a:p>
          <a:p>
            <a:r>
              <a:rPr lang="fr-CA" dirty="0" smtClean="0"/>
              <a:t>On affiche une seule publicité</a:t>
            </a:r>
          </a:p>
          <a:p>
            <a:r>
              <a:rPr lang="fr-CA" dirty="0" smtClean="0"/>
              <a:t>Un utilisateur fait une requête pour « divan »</a:t>
            </a:r>
          </a:p>
          <a:p>
            <a:r>
              <a:rPr lang="fr-CA" dirty="0" smtClean="0"/>
              <a:t>Quelle compagnie est-ce que AdWords Gourmand choisi?</a:t>
            </a:r>
          </a:p>
          <a:p>
            <a:pPr lvl="1"/>
            <a:r>
              <a:rPr lang="fr-CA" dirty="0" smtClean="0"/>
              <a:t>Compagnie B</a:t>
            </a:r>
          </a:p>
          <a:p>
            <a:r>
              <a:rPr lang="fr-CA" dirty="0" smtClean="0"/>
              <a:t>Est-ce que c’est le choix qui rapporte le plus d’argent?</a:t>
            </a:r>
            <a:endParaRPr lang="fr-CA" dirty="0"/>
          </a:p>
          <a:p>
            <a:pPr lvl="1"/>
            <a:r>
              <a:rPr lang="fr-CA" dirty="0"/>
              <a:t>Ça dépend de ce qui va arriver plus tard</a:t>
            </a:r>
            <a:r>
              <a:rPr lang="fr-CA" dirty="0" smtClean="0"/>
              <a:t>!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22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820472" cy="1066800"/>
          </a:xfrm>
        </p:spPr>
        <p:txBody>
          <a:bodyPr>
            <a:normAutofit fontScale="90000"/>
          </a:bodyPr>
          <a:lstStyle/>
          <a:p>
            <a:r>
              <a:rPr lang="fr-CA" dirty="0"/>
              <a:t>Algorithme </a:t>
            </a:r>
            <a:r>
              <a:rPr lang="fr-CA" dirty="0" smtClean="0"/>
              <a:t>AdWords </a:t>
            </a:r>
            <a:r>
              <a:rPr lang="fr-CA" dirty="0"/>
              <a:t>Gourmand (exemple)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968552"/>
          </a:xfrm>
        </p:spPr>
        <p:txBody>
          <a:bodyPr>
            <a:normAutofit/>
          </a:bodyPr>
          <a:lstStyle/>
          <a:p>
            <a:r>
              <a:rPr lang="fr-CA" dirty="0" smtClean="0"/>
              <a:t>Si on s’attend à recevoir ≤ 50 requêtes pour « divan » et 0 pour « sofa »</a:t>
            </a:r>
          </a:p>
          <a:p>
            <a:pPr lvl="1"/>
            <a:r>
              <a:rPr lang="fr-CA" dirty="0" smtClean="0"/>
              <a:t>Le bon choix est la Compagnie B</a:t>
            </a:r>
          </a:p>
          <a:p>
            <a:pPr lvl="1"/>
            <a:r>
              <a:rPr lang="fr-CA" dirty="0" smtClean="0"/>
              <a:t>On recevra jusqu’à 100$</a:t>
            </a:r>
          </a:p>
          <a:p>
            <a:r>
              <a:rPr lang="fr-CA" dirty="0" smtClean="0"/>
              <a:t>Si on s’attend à recevoir ≥ 50 </a:t>
            </a:r>
            <a:r>
              <a:rPr lang="fr-CA" dirty="0"/>
              <a:t>requêtes pour </a:t>
            </a:r>
            <a:r>
              <a:rPr lang="fr-CA" dirty="0" smtClean="0"/>
              <a:t>«</a:t>
            </a:r>
            <a:r>
              <a:rPr lang="fr-CA" dirty="0"/>
              <a:t> sofa </a:t>
            </a:r>
            <a:r>
              <a:rPr lang="fr-CA" dirty="0" smtClean="0"/>
              <a:t>» et un nombre indéterminé pour « divan »</a:t>
            </a:r>
          </a:p>
          <a:p>
            <a:pPr lvl="1"/>
            <a:r>
              <a:rPr lang="fr-CA" dirty="0" smtClean="0"/>
              <a:t>Le bon choix est la Compagnie A</a:t>
            </a:r>
          </a:p>
          <a:p>
            <a:pPr lvl="1"/>
            <a:r>
              <a:rPr lang="fr-CA" dirty="0"/>
              <a:t>On recevra </a:t>
            </a:r>
            <a:r>
              <a:rPr lang="fr-CA" dirty="0" smtClean="0"/>
              <a:t>entre </a:t>
            </a:r>
            <a:r>
              <a:rPr lang="fr-CA" dirty="0"/>
              <a:t>100</a:t>
            </a:r>
            <a:r>
              <a:rPr lang="fr-CA" dirty="0" smtClean="0"/>
              <a:t>$ et 200$</a:t>
            </a:r>
          </a:p>
          <a:p>
            <a:r>
              <a:rPr lang="fr-CA" dirty="0" smtClean="0"/>
              <a:t>Mais AdWords Gourmand choisi toujours la Compagnie B</a:t>
            </a:r>
          </a:p>
          <a:p>
            <a:pPr lvl="1"/>
            <a:r>
              <a:rPr lang="fr-CA" dirty="0" smtClean="0"/>
              <a:t>Choix sous-optimal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205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Ratio de compétitivité</a:t>
            </a: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8229600" cy="4896544"/>
              </a:xfrm>
            </p:spPr>
            <p:txBody>
              <a:bodyPr>
                <a:normAutofit/>
              </a:bodyPr>
              <a:lstStyle/>
              <a:p>
                <a:r>
                  <a:rPr lang="fr-CA" dirty="0" smtClean="0"/>
                  <a:t>À quel point l’algorithme gourmand est-il sous-optimal?</a:t>
                </a:r>
              </a:p>
              <a:p>
                <a:r>
                  <a:rPr lang="fr-CA" dirty="0" smtClean="0"/>
                  <a:t>Calculer le ratio de compétitivité </a:t>
                </a:r>
                <a:r>
                  <a:rPr lang="fr-CA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fr-CA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fr-CA" dirty="0" smtClean="0"/>
                  <a:t>Designer le pire ensemble de requêtes</a:t>
                </a:r>
              </a:p>
              <a:p>
                <a:pPr lvl="1"/>
                <a:r>
                  <a:rPr lang="fr-CA" dirty="0" smtClean="0"/>
                  <a:t>Calculer le revenu avec l’algorithme à tester</a:t>
                </a:r>
              </a:p>
              <a:p>
                <a:pPr lvl="1"/>
                <a:r>
                  <a:rPr lang="fr-CA" dirty="0" smtClean="0"/>
                  <a:t>Calculer le revenu optimal pour un algorithme parfait</a:t>
                </a:r>
              </a:p>
              <a:p>
                <a:pPr lvl="1"/>
                <a:r>
                  <a:rPr lang="fr-C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Algorithme = </a:t>
                </a:r>
                <a:r>
                  <a:rPr lang="fr-CA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fr-CA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* optimal</a:t>
                </a:r>
              </a:p>
              <a:p>
                <a14:m>
                  <m:oMath xmlns:m="http://schemas.openxmlformats.org/officeDocument/2006/math">
                    <m:r>
                      <a:rPr lang="fr-CA" b="0" i="1" smtClean="0">
                        <a:latin typeface="Cambria Math"/>
                      </a:rPr>
                      <m:t>𝑐</m:t>
                    </m:r>
                    <m:r>
                      <a:rPr lang="fr-CA" b="0" i="1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fr-CA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r-CA" b="0" i="1" smtClean="0">
                            <a:latin typeface="Cambria Math"/>
                          </a:rPr>
                          <m:t>0,1</m:t>
                        </m:r>
                      </m:e>
                    </m:d>
                  </m:oMath>
                </a14:m>
                <a:endParaRPr lang="fr-CA" i="1" dirty="0" smtClean="0"/>
              </a:p>
              <a:p>
                <a:pPr lvl="1"/>
                <a:r>
                  <a:rPr lang="fr-CA" dirty="0" smtClean="0"/>
                  <a:t>1 si l’algorithme est optimal</a:t>
                </a:r>
              </a:p>
              <a:p>
                <a:pPr lvl="1"/>
                <a:r>
                  <a:rPr lang="fr-CA" dirty="0" smtClean="0"/>
                  <a:t>0 si l’algorithme ne rapporte rien</a:t>
                </a:r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8229600" cy="4896544"/>
              </a:xfrm>
              <a:blipFill rotWithShape="1">
                <a:blip r:embed="rId2" cstate="print"/>
                <a:stretch>
                  <a:fillRect t="-1245" b="-2740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6EF3C-0090-4DA6-A32C-ABDEB8517973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21250</TotalTime>
  <Words>1379</Words>
  <Application>Microsoft Office PowerPoint</Application>
  <PresentationFormat>Affichage à l'écran (4:3)</PresentationFormat>
  <Paragraphs>329</Paragraphs>
  <Slides>35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7" baseType="lpstr">
      <vt:lpstr>Urban</vt:lpstr>
      <vt:lpstr>Equation</vt:lpstr>
      <vt:lpstr>Publicités ciblées</vt:lpstr>
      <vt:lpstr>Survol</vt:lpstr>
      <vt:lpstr>Introduction</vt:lpstr>
      <vt:lpstr>Introduction</vt:lpstr>
      <vt:lpstr>Algorithme AdWords</vt:lpstr>
      <vt:lpstr>Algorithme AdWords Gourmand</vt:lpstr>
      <vt:lpstr>Algorithme AdWords Gourmand (exemple)</vt:lpstr>
      <vt:lpstr>Algorithme AdWords Gourmand (exemple)</vt:lpstr>
      <vt:lpstr>Ratio de compétitivité</vt:lpstr>
      <vt:lpstr>Ratio de compétitivité (exemple)</vt:lpstr>
      <vt:lpstr>Ratio de compétitivité (exemple)</vt:lpstr>
      <vt:lpstr>Algorithme AdWords Balancé</vt:lpstr>
      <vt:lpstr>Algorithme AdWords Balancé (exemple)</vt:lpstr>
      <vt:lpstr>Algorithme AdWords Balancé (exemple)</vt:lpstr>
      <vt:lpstr>Algorithme AdWords Balancé (exemple)</vt:lpstr>
      <vt:lpstr>Algorithme AdWords Balancé (exemple)</vt:lpstr>
      <vt:lpstr>Algorithme AdWords Balancé (exemple)</vt:lpstr>
      <vt:lpstr>Algorithme Balancé Généralisé</vt:lpstr>
      <vt:lpstr>Algorithme Balancé Généralisé</vt:lpstr>
      <vt:lpstr>Algorithme Balancé Généralisé (exemple)</vt:lpstr>
      <vt:lpstr>Algorithme Balancé Généralisé (exemple)</vt:lpstr>
      <vt:lpstr>Algorithme Balancé Généralisé (exemple)</vt:lpstr>
      <vt:lpstr>Algorithme Balancé Généralisé (exemple)</vt:lpstr>
      <vt:lpstr>Algorithme Balancé Généralisé (exemple)</vt:lpstr>
      <vt:lpstr>Considérations additionnelles</vt:lpstr>
      <vt:lpstr>Considérations additionnelles</vt:lpstr>
      <vt:lpstr>Considérations additionnelles</vt:lpstr>
      <vt:lpstr>Considérations additionnelles</vt:lpstr>
      <vt:lpstr>Implémentation de AdWords</vt:lpstr>
      <vt:lpstr>Implémentation de AdWords</vt:lpstr>
      <vt:lpstr>Implémentation de AdWords</vt:lpstr>
      <vt:lpstr>Implémentation de AdWords</vt:lpstr>
      <vt:lpstr>Implémentation de AdWords</vt:lpstr>
      <vt:lpstr>Résumé</vt:lpstr>
      <vt:lpstr>Exercices</vt:lpstr>
    </vt:vector>
  </TitlesOfParts>
  <Company>Lakehead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Richy</dc:creator>
  <cp:lastModifiedBy>Richard Khoury</cp:lastModifiedBy>
  <cp:revision>494</cp:revision>
  <dcterms:created xsi:type="dcterms:W3CDTF">2011-08-19T18:47:10Z</dcterms:created>
  <dcterms:modified xsi:type="dcterms:W3CDTF">2017-04-12T20:35:25Z</dcterms:modified>
</cp:coreProperties>
</file>