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43"/>
  </p:notesMasterIdLst>
  <p:handoutMasterIdLst>
    <p:handoutMasterId r:id="rId44"/>
  </p:handoutMasterIdLst>
  <p:sldIdLst>
    <p:sldId id="256" r:id="rId2"/>
    <p:sldId id="478" r:id="rId3"/>
    <p:sldId id="448" r:id="rId4"/>
    <p:sldId id="473" r:id="rId5"/>
    <p:sldId id="450" r:id="rId6"/>
    <p:sldId id="454" r:id="rId7"/>
    <p:sldId id="474" r:id="rId8"/>
    <p:sldId id="449" r:id="rId9"/>
    <p:sldId id="451" r:id="rId10"/>
    <p:sldId id="452" r:id="rId11"/>
    <p:sldId id="453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86" r:id="rId21"/>
    <p:sldId id="487" r:id="rId22"/>
    <p:sldId id="463" r:id="rId23"/>
    <p:sldId id="464" r:id="rId24"/>
    <p:sldId id="475" r:id="rId25"/>
    <p:sldId id="476" r:id="rId26"/>
    <p:sldId id="488" r:id="rId27"/>
    <p:sldId id="489" r:id="rId28"/>
    <p:sldId id="477" r:id="rId29"/>
    <p:sldId id="479" r:id="rId30"/>
    <p:sldId id="480" r:id="rId31"/>
    <p:sldId id="481" r:id="rId32"/>
    <p:sldId id="483" r:id="rId33"/>
    <p:sldId id="482" r:id="rId34"/>
    <p:sldId id="484" r:id="rId35"/>
    <p:sldId id="485" r:id="rId36"/>
    <p:sldId id="465" r:id="rId37"/>
    <p:sldId id="468" r:id="rId38"/>
    <p:sldId id="469" r:id="rId39"/>
    <p:sldId id="471" r:id="rId40"/>
    <p:sldId id="472" r:id="rId41"/>
    <p:sldId id="35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6" autoAdjust="0"/>
    <p:restoredTop sz="90313" autoAdjust="0"/>
  </p:normalViewPr>
  <p:slideViewPr>
    <p:cSldViewPr>
      <p:cViewPr>
        <p:scale>
          <a:sx n="100" d="100"/>
          <a:sy n="100" d="100"/>
        </p:scale>
        <p:origin x="-18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AFC11-70EB-45CD-9FBA-85014EE5F577}" type="datetimeFigureOut">
              <a:rPr lang="en-CA" smtClean="0"/>
              <a:pPr/>
              <a:t>23/10/2017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39B9-6B22-4AD7-A5C1-24D15F01BD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19678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C11-5AD0-448B-A53C-A2B6D3D456C5}" type="datetimeFigureOut">
              <a:rPr lang="en-CA" smtClean="0"/>
              <a:pPr/>
              <a:t>23/10/2017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E0BD-B0BD-448C-82F1-A34ABFB8231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9718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196EF3C-0090-4DA6-A32C-ABDEB851797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Algorithmes de recommandation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GLO-4027/ GLO-7027</a:t>
            </a:r>
          </a:p>
          <a:p>
            <a:r>
              <a:rPr lang="fr-FR" dirty="0" smtClean="0"/>
              <a:t>Traitement des données massives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Filtrage par contenu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Mesure la similarité entre des paires d’items selon leurs attributs</a:t>
            </a:r>
          </a:p>
          <a:p>
            <a:r>
              <a:rPr lang="fr-CA" dirty="0" smtClean="0"/>
              <a:t>Quels sont les attributs?</a:t>
            </a:r>
          </a:p>
          <a:p>
            <a:pPr lvl="1"/>
            <a:r>
              <a:rPr lang="fr-CA" dirty="0" smtClean="0"/>
              <a:t>Films: directeur, acteurs, auteurs, date de sortie, type, durée, langue, etc.</a:t>
            </a:r>
          </a:p>
          <a:p>
            <a:pPr lvl="1"/>
            <a:r>
              <a:rPr lang="fr-CA" dirty="0" smtClean="0"/>
              <a:t>Album de musique: groupe, style, durée, studio ou live, nombre de chansons, etc.</a:t>
            </a:r>
          </a:p>
          <a:p>
            <a:pPr lvl="1"/>
            <a:r>
              <a:rPr lang="fr-CA" dirty="0" smtClean="0"/>
              <a:t>Jeu vidéo: nombre de joueurs, studio, style de graphiques, type de jeu, etc.</a:t>
            </a:r>
          </a:p>
          <a:p>
            <a:r>
              <a:rPr lang="fr-CA" dirty="0" smtClean="0"/>
              <a:t>Quels attributs sont pertinents? </a:t>
            </a:r>
          </a:p>
          <a:p>
            <a:pPr lvl="1"/>
            <a:r>
              <a:rPr lang="fr-CA" dirty="0" smtClean="0"/>
              <a:t>C’est la bonne question…</a:t>
            </a:r>
          </a:p>
          <a:p>
            <a:pPr lvl="1"/>
            <a:r>
              <a:rPr lang="fr-CA" dirty="0" smtClean="0"/>
              <a:t>On peut laisser les utilisateurs </a:t>
            </a:r>
            <a:br>
              <a:rPr lang="fr-CA" dirty="0" smtClean="0"/>
            </a:br>
            <a:r>
              <a:rPr lang="fr-CA" dirty="0" smtClean="0"/>
              <a:t>décider par étiquetage!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49" t="56941" r="26855" b="29887"/>
          <a:stretch/>
        </p:blipFill>
        <p:spPr bwMode="auto">
          <a:xfrm>
            <a:off x="5796135" y="5301207"/>
            <a:ext cx="3071639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Filtrage démographique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Mesure la similarité entre des paires d’individus selon leurs attributs</a:t>
            </a:r>
          </a:p>
          <a:p>
            <a:r>
              <a:rPr lang="fr-CA" dirty="0" smtClean="0"/>
              <a:t>Attributs explicites du profile d’utilisateur</a:t>
            </a:r>
          </a:p>
          <a:p>
            <a:pPr lvl="1"/>
            <a:r>
              <a:rPr lang="fr-CA" dirty="0" smtClean="0"/>
              <a:t>Âge, sexe, niveau d’éducation, ville de résidence, anniversaire, signe zodiac, etc.</a:t>
            </a:r>
          </a:p>
          <a:p>
            <a:r>
              <a:rPr lang="fr-CA" dirty="0" smtClean="0"/>
              <a:t>Attributs implicites du comportement</a:t>
            </a:r>
          </a:p>
          <a:p>
            <a:pPr lvl="1"/>
            <a:r>
              <a:rPr lang="fr-CA" dirty="0" smtClean="0"/>
              <a:t>Regarde plus fréquemment certains items du catalogue, utilise fréquemment certaines </a:t>
            </a:r>
            <a:r>
              <a:rPr lang="fr-CA" dirty="0" err="1" smtClean="0"/>
              <a:t>apps</a:t>
            </a:r>
            <a:r>
              <a:rPr lang="fr-CA" dirty="0" smtClean="0"/>
              <a:t>, GPS visite certains endroits </a:t>
            </a:r>
          </a:p>
          <a:p>
            <a:r>
              <a:rPr lang="fr-CA" dirty="0" smtClean="0"/>
              <a:t>Mais encore, quels attributs sont pertinents?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122912" cy="515719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Est-ce qu’un certain utilisateur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aimera un certain item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CA" dirty="0" smtClean="0"/>
              <a:t>?</a:t>
            </a:r>
          </a:p>
          <a:p>
            <a:r>
              <a:rPr lang="fr-CA" dirty="0" smtClean="0"/>
              <a:t>L’utilisateur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CA" dirty="0" smtClean="0"/>
              <a:t> a noté d’autres items</a:t>
            </a:r>
          </a:p>
          <a:p>
            <a:pPr lvl="1"/>
            <a:r>
              <a:rPr lang="fr-CA" dirty="0" smtClean="0"/>
              <a:t>Prendre la moyenne des notes pondérée par la similarité entre les items</a:t>
            </a:r>
          </a:p>
          <a:p>
            <a:r>
              <a:rPr lang="fr-CA" dirty="0" smtClean="0"/>
              <a:t>D’autres utilisateurs ont noté l’item </a:t>
            </a:r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fr-CA" i="1" dirty="0" smtClean="0"/>
          </a:p>
          <a:p>
            <a:pPr lvl="1"/>
            <a:r>
              <a:rPr lang="fr-CA" dirty="0" smtClean="0"/>
              <a:t>Prendre la moyenne des notes pondérée par la similarité entre les utilisateurs</a:t>
            </a:r>
          </a:p>
          <a:p>
            <a:r>
              <a:rPr lang="fr-CA" dirty="0" smtClean="0"/>
              <a:t>Prendre la moyenne de ces deux </a:t>
            </a:r>
            <a:r>
              <a:rPr lang="fr-CA" dirty="0" smtClean="0"/>
              <a:t>notes</a:t>
            </a:r>
            <a:endParaRPr lang="fr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12</a:t>
            </a:fld>
            <a:endParaRPr lang="en-CA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5585842" y="2984500"/>
          <a:ext cx="3522662" cy="1295400"/>
        </p:xfrm>
        <a:graphic>
          <a:graphicData uri="http://schemas.openxmlformats.org/presentationml/2006/ole">
            <p:oleObj spid="_x0000_s69706" name="Equation" r:id="rId3" imgW="1586811" imgH="583947" progId="Equation.DSMT4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541392" y="4724400"/>
          <a:ext cx="3567112" cy="1092200"/>
        </p:xfrm>
        <a:graphic>
          <a:graphicData uri="http://schemas.openxmlformats.org/presentationml/2006/ole">
            <p:oleObj spid="_x0000_s69707" name="Equation" r:id="rId4" imgW="1816100" imgH="55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3322712" cy="1872208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Trois utilisateurs ont évalués cinq films</a:t>
            </a:r>
          </a:p>
          <a:p>
            <a:r>
              <a:rPr lang="fr-CA" dirty="0" smtClean="0"/>
              <a:t>Est-ce que Annie aimera </a:t>
            </a:r>
            <a:r>
              <a:rPr lang="fr-CA" dirty="0" err="1" smtClean="0"/>
              <a:t>Yor</a:t>
            </a:r>
            <a:r>
              <a:rPr lang="fr-CA" dirty="0" smtClean="0"/>
              <a:t>?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13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4760" y="5374640"/>
          <a:ext cx="78892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430655"/>
                <a:gridCol w="2249805"/>
                <a:gridCol w="116078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Vampyres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Wild </a:t>
                      </a:r>
                      <a:r>
                        <a:rPr lang="en-CA" dirty="0" err="1" smtClean="0"/>
                        <a:t>Wild</a:t>
                      </a:r>
                      <a:r>
                        <a:rPr lang="en-CA" dirty="0" smtClean="0"/>
                        <a:t> Planet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Xanadu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Yor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Zardoz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Annie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Bob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Cédric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64280" y="2060848"/>
          <a:ext cx="53797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676592"/>
                <a:gridCol w="1113155"/>
                <a:gridCol w="1278255"/>
                <a:gridCol w="1295718"/>
              </a:tblGrid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Age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Sexe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Province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Genre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Annie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23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F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Québec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Sci-Fi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Bob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24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M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Québec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Sci-Fi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Cédric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18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M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Alberta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Fantaisie</a:t>
                      </a:r>
                      <a:endParaRPr lang="fr-CA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9855" y="3717032"/>
          <a:ext cx="90341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05"/>
                <a:gridCol w="1430655"/>
                <a:gridCol w="2249805"/>
                <a:gridCol w="1160780"/>
                <a:gridCol w="916384"/>
                <a:gridCol w="111561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Vampyres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Wild </a:t>
                      </a:r>
                      <a:r>
                        <a:rPr lang="en-CA" dirty="0" err="1" smtClean="0"/>
                        <a:t>Wild</a:t>
                      </a:r>
                      <a:r>
                        <a:rPr lang="en-CA" dirty="0" smtClean="0"/>
                        <a:t> Planet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Xanadu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Yor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Zardoz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Horreur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Fantaisie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Fantaisie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Année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1965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Acteurs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connus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Rappel:</a:t>
            </a:r>
          </a:p>
          <a:p>
            <a:pPr lvl="1"/>
            <a:r>
              <a:rPr lang="fr-CA" dirty="0" smtClean="0"/>
              <a:t>Équation de similarité (toutes les valeurs de </a:t>
            </a:r>
            <a:r>
              <a:rPr lang="en-CA" dirty="0" smtClean="0">
                <a:sym typeface="Symbol"/>
              </a:rPr>
              <a:t> = 1)</a:t>
            </a:r>
          </a:p>
          <a:p>
            <a:pPr lvl="1"/>
            <a:endParaRPr lang="en-CA" dirty="0" smtClean="0">
              <a:sym typeface="Symbol"/>
            </a:endParaRPr>
          </a:p>
          <a:p>
            <a:pPr lvl="1"/>
            <a:endParaRPr lang="en-CA" dirty="0" smtClean="0">
              <a:sym typeface="Symbol"/>
            </a:endParaRPr>
          </a:p>
          <a:p>
            <a:pPr lvl="1"/>
            <a:endParaRPr lang="en-CA" dirty="0" smtClean="0">
              <a:sym typeface="Symbol"/>
            </a:endParaRPr>
          </a:p>
          <a:p>
            <a:pPr lvl="1"/>
            <a:endParaRPr lang="en-CA" dirty="0" smtClean="0">
              <a:sym typeface="Symbol"/>
            </a:endParaRPr>
          </a:p>
          <a:p>
            <a:pPr lvl="1"/>
            <a:r>
              <a:rPr lang="fr-CA" dirty="0" smtClean="0">
                <a:sym typeface="Symbol"/>
              </a:rPr>
              <a:t>Normalisation </a:t>
            </a:r>
            <a:r>
              <a:rPr lang="fr-CA" dirty="0" err="1" smtClean="0">
                <a:sym typeface="Symbol"/>
              </a:rPr>
              <a:t>min-max</a:t>
            </a:r>
            <a:r>
              <a:rPr lang="fr-CA" dirty="0" smtClean="0">
                <a:sym typeface="Symbol"/>
              </a:rPr>
              <a:t> (pour les âges et les années)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14</a:t>
            </a:fld>
            <a:endParaRPr lang="en-CA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1181100" y="2984500"/>
          <a:ext cx="7632700" cy="1295400"/>
        </p:xfrm>
        <a:graphic>
          <a:graphicData uri="http://schemas.openxmlformats.org/presentationml/2006/ole">
            <p:oleObj spid="_x0000_s70730" name="Equation" r:id="rId3" imgW="2743200" imgH="584200" progId="Equation.DSMT4">
              <p:embed/>
            </p:oleObj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1181100" y="5156200"/>
          <a:ext cx="1905000" cy="977900"/>
        </p:xfrm>
        <a:graphic>
          <a:graphicData uri="http://schemas.openxmlformats.org/presentationml/2006/ole">
            <p:oleObj spid="_x0000_s70731" name="Equation" r:id="rId4" imgW="863225" imgH="43161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Similarité entre les utilisateurs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15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95736" y="2276872"/>
          <a:ext cx="537972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676592"/>
                <a:gridCol w="1113155"/>
                <a:gridCol w="1278255"/>
                <a:gridCol w="1295718"/>
              </a:tblGrid>
              <a:tr h="370840"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Age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Sexe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Province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Genre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Annie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23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F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Québec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Sci-Fi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Bob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24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M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Québec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Sci-Fi</a:t>
                      </a:r>
                      <a:endParaRPr lang="fr-CA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b="1" noProof="0" smtClean="0">
                          <a:solidFill>
                            <a:schemeClr val="bg1"/>
                          </a:solidFill>
                        </a:rPr>
                        <a:t>Cédric</a:t>
                      </a:r>
                      <a:endParaRPr lang="fr-CA" b="1" noProof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18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M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smtClean="0"/>
                        <a:t>Alberta</a:t>
                      </a:r>
                      <a:endParaRPr lang="fr-CA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Fantaisie</a:t>
                      </a:r>
                      <a:endParaRPr lang="fr-CA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16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682050"/>
              </p:ext>
            </p:extLst>
          </p:nvPr>
        </p:nvGraphicFramePr>
        <p:xfrm>
          <a:off x="468313" y="4437063"/>
          <a:ext cx="8416925" cy="768350"/>
        </p:xfrm>
        <a:graphic>
          <a:graphicData uri="http://schemas.openxmlformats.org/presentationml/2006/ole">
            <p:oleObj spid="_x0000_s71756" name="Equation" r:id="rId3" imgW="3416300" imgH="3937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2763242"/>
              </p:ext>
            </p:extLst>
          </p:nvPr>
        </p:nvGraphicFramePr>
        <p:xfrm>
          <a:off x="395536" y="5517232"/>
          <a:ext cx="8636000" cy="769938"/>
        </p:xfrm>
        <a:graphic>
          <a:graphicData uri="http://schemas.openxmlformats.org/presentationml/2006/ole">
            <p:oleObj spid="_x0000_s71757" name="Equation" r:id="rId4" imgW="35052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Similarité entre les items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16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855" y="2348880"/>
          <a:ext cx="90341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05"/>
                <a:gridCol w="1430655"/>
                <a:gridCol w="2249805"/>
                <a:gridCol w="1160780"/>
                <a:gridCol w="916384"/>
                <a:gridCol w="111561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Vampyres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Wild </a:t>
                      </a:r>
                      <a:r>
                        <a:rPr lang="en-CA" dirty="0" err="1" smtClean="0"/>
                        <a:t>Wild</a:t>
                      </a:r>
                      <a:r>
                        <a:rPr lang="en-CA" dirty="0" smtClean="0"/>
                        <a:t> Planet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Xanadu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Yor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Zardoz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Horreur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Fantaisie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Fantaisie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Année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1965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Acteurs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connus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403648" y="3861048"/>
          <a:ext cx="6278563" cy="695325"/>
        </p:xfrm>
        <a:graphic>
          <a:graphicData uri="http://schemas.openxmlformats.org/presentationml/2006/ole">
            <p:oleObj spid="_x0000_s72850" name="Equation" r:id="rId3" imgW="2832100" imgH="39370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403648" y="4725144"/>
          <a:ext cx="6223000" cy="695325"/>
        </p:xfrm>
        <a:graphic>
          <a:graphicData uri="http://schemas.openxmlformats.org/presentationml/2006/ole">
            <p:oleObj spid="_x0000_s72851" name="Equation" r:id="rId4" imgW="2806700" imgH="39370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1403648" y="5445224"/>
          <a:ext cx="6616700" cy="695325"/>
        </p:xfrm>
        <a:graphic>
          <a:graphicData uri="http://schemas.openxmlformats.org/presentationml/2006/ole">
            <p:oleObj spid="_x0000_s72852" name="Equation" r:id="rId5" imgW="2984500" imgH="393700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547664" y="6162675"/>
          <a:ext cx="6419850" cy="695325"/>
        </p:xfrm>
        <a:graphic>
          <a:graphicData uri="http://schemas.openxmlformats.org/presentationml/2006/ole">
            <p:oleObj spid="_x0000_s72853" name="Equation" r:id="rId6" imgW="28956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 (exemple)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686800" cy="4801720"/>
          </a:xfrm>
        </p:spPr>
        <p:txBody>
          <a:bodyPr/>
          <a:lstStyle/>
          <a:p>
            <a:r>
              <a:rPr lang="fr-CA" dirty="0" smtClean="0"/>
              <a:t>Prédiction de la note selon les préférences d’Annie: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pPr lvl="1"/>
            <a:endParaRPr lang="fr-CA" dirty="0" smtClean="0"/>
          </a:p>
          <a:p>
            <a:r>
              <a:rPr lang="fr-CA" dirty="0" smtClean="0"/>
              <a:t>Prédiction de la note selon les autres utilisateurs:</a:t>
            </a:r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Moyenne: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17</a:t>
            </a:fld>
            <a:endParaRPr lang="en-CA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84812976"/>
              </p:ext>
            </p:extLst>
          </p:nvPr>
        </p:nvGraphicFramePr>
        <p:xfrm>
          <a:off x="969963" y="2314575"/>
          <a:ext cx="7537450" cy="1530350"/>
        </p:xfrm>
        <a:graphic>
          <a:graphicData uri="http://schemas.openxmlformats.org/presentationml/2006/ole">
            <p:oleObj spid="_x0000_s73838" name="Equation" r:id="rId3" imgW="4216320" imgH="863280" progId="Equation.DSMT4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89560196"/>
              </p:ext>
            </p:extLst>
          </p:nvPr>
        </p:nvGraphicFramePr>
        <p:xfrm>
          <a:off x="1052513" y="4637088"/>
          <a:ext cx="7321550" cy="823912"/>
        </p:xfrm>
        <a:graphic>
          <a:graphicData uri="http://schemas.openxmlformats.org/presentationml/2006/ole">
            <p:oleObj spid="_x0000_s73839" name="Equation" r:id="rId4" imgW="3835080" imgH="431640" progId="Equation.DSMT4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362200" y="5940425"/>
          <a:ext cx="4559300" cy="806450"/>
        </p:xfrm>
        <a:graphic>
          <a:graphicData uri="http://schemas.openxmlformats.org/presentationml/2006/ole">
            <p:oleObj spid="_x0000_s73840" name="Equation" r:id="rId5" imgW="21971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Problème de la dispersion des données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368152"/>
          </a:xfrm>
        </p:spPr>
        <p:txBody>
          <a:bodyPr>
            <a:normAutofit fontScale="70000" lnSpcReduction="20000"/>
          </a:bodyPr>
          <a:lstStyle/>
          <a:p>
            <a:r>
              <a:rPr lang="fr-CA" i="1" dirty="0" smtClean="0"/>
              <a:t>Data </a:t>
            </a:r>
            <a:r>
              <a:rPr lang="fr-CA" i="1" dirty="0" err="1" smtClean="0"/>
              <a:t>sparseness</a:t>
            </a:r>
            <a:r>
              <a:rPr lang="fr-CA" i="1" dirty="0" smtClean="0"/>
              <a:t> </a:t>
            </a:r>
            <a:r>
              <a:rPr lang="fr-CA" i="1" dirty="0" err="1" smtClean="0"/>
              <a:t>problem</a:t>
            </a:r>
            <a:endParaRPr lang="fr-CA" dirty="0" smtClean="0"/>
          </a:p>
          <a:p>
            <a:r>
              <a:rPr lang="fr-CA" dirty="0" smtClean="0"/>
              <a:t>Des millions d’utilisateurs et des millions d’items</a:t>
            </a:r>
          </a:p>
          <a:p>
            <a:r>
              <a:rPr lang="fr-CA" dirty="0" smtClean="0"/>
              <a:t>La majorité des utilisateurs ne vont pas noter la majorité des items</a:t>
            </a:r>
          </a:p>
          <a:p>
            <a:r>
              <a:rPr lang="fr-CA" dirty="0" smtClean="0"/>
              <a:t>La matrice de notes sera large et creuse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18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2834640"/>
          <a:ext cx="835292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  <a:gridCol w="261029"/>
              </a:tblGrid>
              <a:tr h="0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5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3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CA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4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2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Problème de la dispersion des données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Besoin de fonctions spéciales pour manipuler et décomposer les matrices creuses</a:t>
            </a:r>
          </a:p>
          <a:p>
            <a:r>
              <a:rPr lang="fr-CA" dirty="0" smtClean="0"/>
              <a:t>Besoin d’obtenir une quantité massive de données pour quelques points utiles</a:t>
            </a:r>
          </a:p>
          <a:p>
            <a:r>
              <a:rPr lang="fr-CA" dirty="0" smtClean="0"/>
              <a:t>Manque de données: sensible au bruit et valeurs aberrantes </a:t>
            </a:r>
          </a:p>
          <a:p>
            <a:r>
              <a:rPr lang="fr-CA" dirty="0" smtClean="0"/>
              <a:t>Problème de démarrage à froid (</a:t>
            </a:r>
            <a:r>
              <a:rPr lang="fr-CA" i="1" dirty="0" smtClean="0"/>
              <a:t>cold-boot </a:t>
            </a:r>
            <a:r>
              <a:rPr lang="fr-CA" i="1" dirty="0" err="1" smtClean="0"/>
              <a:t>problem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Lorsque le système est créé, la matrice n’a aucunes valeurs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Survol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Types d’algorithmes de recommandation</a:t>
            </a:r>
          </a:p>
          <a:p>
            <a:r>
              <a:rPr lang="fr-CA" dirty="0" smtClean="0"/>
              <a:t>Limites et solutions</a:t>
            </a:r>
          </a:p>
          <a:p>
            <a:r>
              <a:rPr lang="fr-CA" dirty="0" smtClean="0"/>
              <a:t>Études de cas: Prix Netflix et </a:t>
            </a:r>
            <a:r>
              <a:rPr lang="fr-CA" dirty="0" err="1" smtClean="0"/>
              <a:t>YouTube</a:t>
            </a:r>
            <a:endParaRPr lang="fr-CA" dirty="0" smtClean="0"/>
          </a:p>
          <a:p>
            <a:r>
              <a:rPr lang="fr-CA" dirty="0" smtClean="0"/>
              <a:t>Questions éthiques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Améliorations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579296" cy="5040560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Profile d’utilisateur</a:t>
            </a:r>
            <a:endParaRPr lang="fr-CA" dirty="0" smtClean="0"/>
          </a:p>
          <a:p>
            <a:pPr lvl="1"/>
            <a:r>
              <a:rPr lang="fr-CA" dirty="0" smtClean="0"/>
              <a:t>Les attributs d’un objet ont des importances différentes pour différents utilisateurs</a:t>
            </a:r>
          </a:p>
          <a:p>
            <a:pPr lvl="2"/>
            <a:r>
              <a:rPr lang="fr-CA" dirty="0" smtClean="0"/>
              <a:t>Exemple: un utilisateur préfère les films d’un acteur précis peu importe le genre, un autre utilisateur préfère les films d’un genre spécifique sans donner d’importance aux acteurs</a:t>
            </a:r>
          </a:p>
          <a:p>
            <a:pPr lvl="1"/>
            <a:r>
              <a:rPr lang="fr-CA" dirty="0" smtClean="0"/>
              <a:t>On peut créer un profile d’utilisateur qui mesure l’importance que l’utilisateur assigne à chaque valeur de chaque attribut des objets</a:t>
            </a:r>
          </a:p>
          <a:p>
            <a:pPr lvl="2"/>
            <a:r>
              <a:rPr lang="fr-CA" dirty="0" smtClean="0"/>
              <a:t>Différence entre la </a:t>
            </a:r>
            <a:r>
              <a:rPr lang="fr-CA" dirty="0"/>
              <a:t>note moyenne des objets ayant cette valeur spécifique </a:t>
            </a:r>
            <a:r>
              <a:rPr lang="fr-CA" dirty="0" smtClean="0"/>
              <a:t>d’attribut et la note moyenne de tous les objets ayant cet attribut</a:t>
            </a:r>
          </a:p>
          <a:p>
            <a:pPr lvl="3"/>
            <a:r>
              <a:rPr lang="fr-CA" dirty="0" smtClean="0"/>
              <a:t>≈ 0: Cette valeur de l’attribut n’a pas d’importance</a:t>
            </a:r>
          </a:p>
          <a:p>
            <a:pPr lvl="3"/>
            <a:r>
              <a:rPr lang="fr-CA" dirty="0" smtClean="0"/>
              <a:t>&gt; 0: L’utilisateur préfère les objets avec cette valeur de l’attribut</a:t>
            </a:r>
          </a:p>
          <a:p>
            <a:pPr lvl="3"/>
            <a:r>
              <a:rPr lang="fr-CA" dirty="0" smtClean="0"/>
              <a:t>&lt; 0: </a:t>
            </a:r>
            <a:r>
              <a:rPr lang="fr-CA" dirty="0"/>
              <a:t>L’utilisateur </a:t>
            </a:r>
            <a:r>
              <a:rPr lang="fr-CA" dirty="0" smtClean="0"/>
              <a:t>n’aime pas les </a:t>
            </a:r>
            <a:r>
              <a:rPr lang="fr-CA" dirty="0"/>
              <a:t>objets avec cette valeur de </a:t>
            </a:r>
            <a:r>
              <a:rPr lang="fr-CA" dirty="0" smtClean="0"/>
              <a:t>l’attribut</a:t>
            </a:r>
          </a:p>
          <a:p>
            <a:pPr lvl="1"/>
            <a:r>
              <a:rPr lang="fr-CA" dirty="0" smtClean="0"/>
              <a:t>On peut ajuster la recommandation aux goûts de l’utilisateur</a:t>
            </a:r>
          </a:p>
          <a:p>
            <a:pPr lvl="2"/>
            <a:r>
              <a:rPr lang="fr-CA" dirty="0" smtClean="0"/>
              <a:t>Option 1: additionner les valeurs du profile d’utilisateur correspondant aux attributs de l’objet à la note moyenne de l’objet</a:t>
            </a:r>
          </a:p>
          <a:p>
            <a:pPr lvl="2"/>
            <a:r>
              <a:rPr lang="fr-CA" dirty="0" smtClean="0"/>
              <a:t>Option 2: distance cosinus entre le vecteur d’attributs de l’objet et le vecteur de profile </a:t>
            </a:r>
            <a:r>
              <a:rPr lang="fr-CA" dirty="0" smtClean="0"/>
              <a:t>d’utilisateur</a:t>
            </a:r>
            <a:endParaRPr lang="fr-C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346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Améliorations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3312368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Profile </a:t>
            </a:r>
            <a:r>
              <a:rPr lang="fr-CA" dirty="0" smtClean="0"/>
              <a:t>d’utilisateur (exemple)</a:t>
            </a:r>
            <a:endParaRPr lang="fr-CA" dirty="0"/>
          </a:p>
          <a:p>
            <a:pPr lvl="1"/>
            <a:r>
              <a:rPr lang="fr-CA" dirty="0" smtClean="0"/>
              <a:t>Note moyenne des films: 2.6</a:t>
            </a:r>
          </a:p>
          <a:p>
            <a:pPr lvl="2"/>
            <a:r>
              <a:rPr lang="fr-CA" dirty="0" smtClean="0"/>
              <a:t>Tous attributs confondus</a:t>
            </a:r>
          </a:p>
          <a:p>
            <a:pPr lvl="1"/>
            <a:r>
              <a:rPr lang="fr-CA" dirty="0" smtClean="0"/>
              <a:t>Note moyenne des films </a:t>
            </a:r>
            <a:r>
              <a:rPr lang="fr-CA" dirty="0" err="1" smtClean="0"/>
              <a:t>Sci</a:t>
            </a:r>
            <a:r>
              <a:rPr lang="fr-CA" dirty="0" smtClean="0"/>
              <a:t>-Fi: 4.5</a:t>
            </a:r>
          </a:p>
          <a:p>
            <a:pPr lvl="2"/>
            <a:r>
              <a:rPr lang="fr-CA" dirty="0" smtClean="0"/>
              <a:t>Différence de 1.9: l’utilisateur aime la </a:t>
            </a:r>
            <a:r>
              <a:rPr lang="fr-CA" dirty="0" err="1" smtClean="0"/>
              <a:t>Sci</a:t>
            </a:r>
            <a:r>
              <a:rPr lang="fr-CA" dirty="0" smtClean="0"/>
              <a:t>-Fi!</a:t>
            </a:r>
          </a:p>
          <a:p>
            <a:pPr lvl="1"/>
            <a:r>
              <a:rPr lang="fr-CA" dirty="0" smtClean="0"/>
              <a:t>Note moyenne des films Horreur: 1.5</a:t>
            </a:r>
          </a:p>
          <a:p>
            <a:pPr lvl="2"/>
            <a:r>
              <a:rPr lang="fr-CA" dirty="0" smtClean="0"/>
              <a:t>Différence de -1.1: l’utilisateur n’aime pas l’Horreur</a:t>
            </a:r>
          </a:p>
          <a:p>
            <a:pPr lvl="1"/>
            <a:r>
              <a:rPr lang="fr-CA" dirty="0" smtClean="0"/>
              <a:t>Note moyenne pour des acteurs connus: 2.5</a:t>
            </a:r>
          </a:p>
          <a:p>
            <a:pPr lvl="2"/>
            <a:r>
              <a:rPr lang="fr-CA" dirty="0" smtClean="0"/>
              <a:t>Différence de -0.1: l’utilisateur est indifférent aux acteurs connus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21</a:t>
            </a:fld>
            <a:endParaRPr lang="en-CA"/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5081078"/>
              </p:ext>
            </p:extLst>
          </p:nvPr>
        </p:nvGraphicFramePr>
        <p:xfrm>
          <a:off x="74359" y="4941168"/>
          <a:ext cx="90341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05"/>
                <a:gridCol w="1430655"/>
                <a:gridCol w="2249805"/>
                <a:gridCol w="1160780"/>
                <a:gridCol w="916384"/>
                <a:gridCol w="1115616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Vampyres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Wild </a:t>
                      </a:r>
                      <a:r>
                        <a:rPr lang="en-CA" dirty="0" err="1" smtClean="0"/>
                        <a:t>Wild</a:t>
                      </a:r>
                      <a:r>
                        <a:rPr lang="en-CA" dirty="0" smtClean="0"/>
                        <a:t> Planet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Xtro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Yor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Zardoz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Genre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Horreur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Horreur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Sci-Fi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Fantaisie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Année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1965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1983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1973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Acteurs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connus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err="1" smtClean="0"/>
                        <a:t>Oui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Notes de Bob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62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Améliorations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Réseau de confiance</a:t>
            </a:r>
          </a:p>
          <a:p>
            <a:pPr lvl="1"/>
            <a:r>
              <a:rPr lang="fr-CA" i="1" dirty="0" smtClean="0"/>
              <a:t>Trust network</a:t>
            </a:r>
            <a:endParaRPr lang="fr-CA" dirty="0" smtClean="0"/>
          </a:p>
          <a:p>
            <a:pPr lvl="1"/>
            <a:r>
              <a:rPr lang="fr-CA" dirty="0" smtClean="0"/>
              <a:t>Les réseaux sociaux</a:t>
            </a:r>
            <a:br>
              <a:rPr lang="fr-CA" dirty="0" smtClean="0"/>
            </a:br>
            <a:r>
              <a:rPr lang="fr-CA" dirty="0" smtClean="0"/>
              <a:t>vous permettent de </a:t>
            </a:r>
            <a:br>
              <a:rPr lang="fr-CA" dirty="0" smtClean="0"/>
            </a:br>
            <a:r>
              <a:rPr lang="fr-CA" dirty="0" smtClean="0"/>
              <a:t>spécifier le type de relation</a:t>
            </a:r>
          </a:p>
          <a:p>
            <a:pPr lvl="2"/>
            <a:r>
              <a:rPr lang="fr-CA" dirty="0" smtClean="0"/>
              <a:t>Famille, ami, ami d’amis, collègue de travail, etc.</a:t>
            </a:r>
          </a:p>
          <a:p>
            <a:pPr lvl="2"/>
            <a:r>
              <a:rPr lang="fr-CA" dirty="0" smtClean="0"/>
              <a:t>Voir en premier / suivre / ne pas suivre</a:t>
            </a:r>
          </a:p>
          <a:p>
            <a:pPr lvl="1"/>
            <a:r>
              <a:rPr lang="fr-CA" dirty="0" smtClean="0"/>
              <a:t>Un utilisateur fait plus confiance à l’opinion d’un individu avec une relation plus proche</a:t>
            </a:r>
          </a:p>
          <a:p>
            <a:pPr lvl="1"/>
            <a:r>
              <a:rPr lang="fr-CA" dirty="0" smtClean="0"/>
              <a:t>On modélise la confiance entre les individus selon leur relation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22</a:t>
            </a:fld>
            <a:endParaRPr lang="en-CA"/>
          </a:p>
        </p:txBody>
      </p:sp>
      <p:pic>
        <p:nvPicPr>
          <p:cNvPr id="5" name="Picture 2" descr="C:\Documents and Settings\default\My Documents\Dropbox\Courses\ENGI 3675\Lectures\misc images\FBFrie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5232" y="1759371"/>
            <a:ext cx="4010496" cy="16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Améliorations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Dégradation temporelle</a:t>
            </a:r>
          </a:p>
          <a:p>
            <a:pPr lvl="1"/>
            <a:r>
              <a:rPr lang="fr-CA" dirty="0" smtClean="0"/>
              <a:t>Nos opinions changent avec le temps</a:t>
            </a:r>
          </a:p>
          <a:p>
            <a:pPr lvl="1"/>
            <a:r>
              <a:rPr lang="fr-CA" dirty="0" smtClean="0"/>
              <a:t>Ajouter un poids en fonction du temps depuis une note, pour dégrader les notes plus vieilles</a:t>
            </a:r>
          </a:p>
          <a:p>
            <a:pPr lvl="1"/>
            <a:r>
              <a:rPr lang="fr-CA" dirty="0" smtClean="0"/>
              <a:t>Les notes plus récentes auront plus d’influence</a:t>
            </a:r>
          </a:p>
          <a:p>
            <a:r>
              <a:rPr lang="fr-CA" dirty="0" smtClean="0"/>
              <a:t>Opinion d’experts</a:t>
            </a:r>
          </a:p>
          <a:p>
            <a:pPr lvl="1"/>
            <a:r>
              <a:rPr lang="fr-CA" dirty="0" smtClean="0"/>
              <a:t>Donnent des opinions consistantes et objectives sur la majorité des items d’un type</a:t>
            </a:r>
          </a:p>
          <a:p>
            <a:pPr lvl="1"/>
            <a:r>
              <a:rPr lang="fr-CA" dirty="0" smtClean="0"/>
              <a:t>Mais peut différer grandement de l’opinion d’utilisateurs moyens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11760" y="5693744"/>
            <a:ext cx="4608512" cy="116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Prix </a:t>
            </a:r>
            <a:r>
              <a:rPr lang="fr-CA" dirty="0" err="1" smtClean="0"/>
              <a:t>Netflix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Compétition organisée par </a:t>
            </a:r>
            <a:r>
              <a:rPr lang="fr-CA" dirty="0" err="1" smtClean="0"/>
              <a:t>Netflix</a:t>
            </a:r>
            <a:r>
              <a:rPr lang="fr-CA" dirty="0" smtClean="0"/>
              <a:t> pour obtenir un algorithme de recommandation 10% meilleur que </a:t>
            </a:r>
            <a:r>
              <a:rPr lang="fr-CA" dirty="0" err="1" smtClean="0"/>
              <a:t>CineMatch</a:t>
            </a:r>
            <a:endParaRPr lang="fr-CA" dirty="0" smtClean="0"/>
          </a:p>
          <a:p>
            <a:pPr lvl="1"/>
            <a:r>
              <a:rPr lang="fr-CA" dirty="0" smtClean="0"/>
              <a:t>Système hybride simple qu’on a vu est seulement 3% pire que </a:t>
            </a:r>
            <a:r>
              <a:rPr lang="fr-CA" dirty="0" err="1" smtClean="0"/>
              <a:t>CineMatch</a:t>
            </a:r>
            <a:endParaRPr lang="fr-CA" dirty="0" smtClean="0"/>
          </a:p>
          <a:p>
            <a:pPr lvl="1"/>
            <a:r>
              <a:rPr lang="fr-CA" dirty="0" smtClean="0"/>
              <a:t>Grand prix de 1,000,000$ USD au gagnant</a:t>
            </a:r>
          </a:p>
          <a:p>
            <a:pPr lvl="1"/>
            <a:r>
              <a:rPr lang="fr-CA" dirty="0" smtClean="0"/>
              <a:t>Compétition commencée en 2006</a:t>
            </a:r>
          </a:p>
          <a:p>
            <a:pPr lvl="1"/>
            <a:r>
              <a:rPr lang="fr-CA" dirty="0"/>
              <a:t>G</a:t>
            </a:r>
            <a:r>
              <a:rPr lang="fr-CA" dirty="0" smtClean="0"/>
              <a:t>agnée en 2009 par </a:t>
            </a:r>
            <a:r>
              <a:rPr lang="fr-CA" dirty="0" err="1" smtClean="0"/>
              <a:t>BellKor</a:t>
            </a:r>
            <a:r>
              <a:rPr lang="fr-CA" dirty="0" smtClean="0"/>
              <a:t> (amélioration de 10.06%)</a:t>
            </a:r>
          </a:p>
          <a:p>
            <a:r>
              <a:rPr lang="fr-CA" dirty="0" smtClean="0"/>
              <a:t>Illustre bien les problèmes avec des données </a:t>
            </a:r>
            <a:r>
              <a:rPr lang="fr-CA" dirty="0"/>
              <a:t>réelles </a:t>
            </a:r>
            <a:r>
              <a:rPr lang="fr-CA" dirty="0" smtClean="0"/>
              <a:t>d’utilisateurs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043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Prix </a:t>
            </a:r>
            <a:r>
              <a:rPr lang="fr-CA" dirty="0" err="1" smtClean="0"/>
              <a:t>Netflix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3600401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Données: 100,480,507 évaluations de films</a:t>
            </a:r>
          </a:p>
          <a:p>
            <a:pPr lvl="1"/>
            <a:r>
              <a:rPr lang="fr-CA" dirty="0" smtClean="0"/>
              <a:t>480,189 utilisateurs, 17,770 films, 6 ans</a:t>
            </a:r>
          </a:p>
          <a:p>
            <a:pPr lvl="1"/>
            <a:r>
              <a:rPr lang="fr-CA" dirty="0" smtClean="0"/>
              <a:t>Matrice creuse: seulement 1,18% des valeurs existent!</a:t>
            </a:r>
          </a:p>
          <a:p>
            <a:r>
              <a:rPr lang="fr-CA" dirty="0" smtClean="0"/>
              <a:t>Distribution très asymétrique des notes des utilisateurs</a:t>
            </a:r>
          </a:p>
          <a:p>
            <a:pPr lvl="2"/>
            <a:r>
              <a:rPr lang="fr-CA" dirty="0"/>
              <a:t>5 utilisateurs ont noté plus de 10,000 films</a:t>
            </a:r>
          </a:p>
          <a:p>
            <a:pPr lvl="3"/>
            <a:r>
              <a:rPr lang="fr-CA" dirty="0" smtClean="0"/>
              <a:t>Un </a:t>
            </a:r>
            <a:r>
              <a:rPr lang="fr-CA" dirty="0"/>
              <a:t>utilisateur a noté 17,000 films</a:t>
            </a:r>
          </a:p>
          <a:p>
            <a:pPr lvl="2"/>
            <a:r>
              <a:rPr lang="fr-CA" dirty="0" smtClean="0"/>
              <a:t>Utilisateur moyen note 209 films</a:t>
            </a:r>
          </a:p>
          <a:p>
            <a:pPr lvl="3"/>
            <a:r>
              <a:rPr lang="fr-CA" dirty="0" smtClean="0"/>
              <a:t>Mode est à 19 films</a:t>
            </a:r>
          </a:p>
          <a:p>
            <a:pPr lvl="3"/>
            <a:r>
              <a:rPr lang="fr-CA" dirty="0" smtClean="0"/>
              <a:t>Plusieurs utilisateurs notent moins de 5 films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4427984" y="6211669"/>
            <a:ext cx="410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Nombre de films notés par utilisateur (excluant top-5 utilisateurs)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 descr="C:\Users\Richy\Desktop\282542936_60158d4d25_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41888"/>
            <a:ext cx="4176464" cy="161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8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Richy\Desktop\282542931_61ea2bd0a2_o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" t="16954" r="1686" b="3359"/>
          <a:stretch/>
        </p:blipFill>
        <p:spPr bwMode="auto">
          <a:xfrm>
            <a:off x="1547664" y="5013176"/>
            <a:ext cx="4529941" cy="1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Prix </a:t>
            </a:r>
            <a:r>
              <a:rPr lang="fr-CA" dirty="0" err="1" smtClean="0"/>
              <a:t>Netflix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355088"/>
          </a:xfrm>
        </p:spPr>
        <p:txBody>
          <a:bodyPr>
            <a:normAutofit/>
          </a:bodyPr>
          <a:lstStyle/>
          <a:p>
            <a:r>
              <a:rPr lang="fr-CA" dirty="0"/>
              <a:t>Distribution très asymétrique des notes </a:t>
            </a:r>
            <a:r>
              <a:rPr lang="fr-CA" dirty="0" smtClean="0"/>
              <a:t>données aux films</a:t>
            </a:r>
            <a:endParaRPr lang="fr-CA" dirty="0"/>
          </a:p>
          <a:p>
            <a:pPr lvl="2"/>
            <a:r>
              <a:rPr lang="fr-CA" dirty="0" smtClean="0"/>
              <a:t>En moyenne un film est noté </a:t>
            </a:r>
            <a:r>
              <a:rPr lang="fr-CA" dirty="0"/>
              <a:t>par 5,655 utilisateurs</a:t>
            </a:r>
          </a:p>
          <a:p>
            <a:pPr lvl="2"/>
            <a:r>
              <a:rPr lang="fr-CA" dirty="0" smtClean="0"/>
              <a:t>Mais la majorité des films notés par moins de 1,000 </a:t>
            </a:r>
            <a:br>
              <a:rPr lang="fr-CA" dirty="0" smtClean="0"/>
            </a:br>
            <a:r>
              <a:rPr lang="fr-CA" dirty="0" smtClean="0"/>
              <a:t>utilisateurs!</a:t>
            </a:r>
          </a:p>
          <a:p>
            <a:pPr lvl="3"/>
            <a:r>
              <a:rPr lang="fr-CA" dirty="0" smtClean="0"/>
              <a:t>Minium: film noté par 3 utilisateurs</a:t>
            </a:r>
          </a:p>
          <a:p>
            <a:pPr lvl="3"/>
            <a:r>
              <a:rPr lang="fr-CA" dirty="0" smtClean="0"/>
              <a:t>Maximum: film noté par presque 250,000 </a:t>
            </a:r>
            <a:br>
              <a:rPr lang="fr-CA" dirty="0" smtClean="0"/>
            </a:br>
            <a:r>
              <a:rPr lang="fr-CA" dirty="0" smtClean="0"/>
              <a:t>utilisateurs</a:t>
            </a:r>
            <a:endParaRPr lang="fr-CA" dirty="0"/>
          </a:p>
        </p:txBody>
      </p:sp>
      <p:pic>
        <p:nvPicPr>
          <p:cNvPr id="74754" name="Picture 2" descr="C:\Users\Richy\Desktop\miss_congeniality_x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9132" y="3501008"/>
            <a:ext cx="2239372" cy="33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8520" y="458112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fr-CA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(Miss </a:t>
            </a:r>
            <a:r>
              <a:rPr lang="fr-CA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Congeniality</a:t>
            </a:r>
            <a:r>
              <a:rPr lang="fr-CA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8576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Prix Netflix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Données asymétriques</a:t>
            </a:r>
          </a:p>
          <a:p>
            <a:pPr lvl="1"/>
            <a:r>
              <a:rPr lang="fr-CA" dirty="0" smtClean="0"/>
              <a:t>La majorité des items et utilisateurs ont peu de données </a:t>
            </a:r>
          </a:p>
          <a:p>
            <a:pPr lvl="2"/>
            <a:r>
              <a:rPr lang="fr-CA" dirty="0" smtClean="0"/>
              <a:t>Difficile d’inférer leurs préférences et faire des prédictions</a:t>
            </a:r>
          </a:p>
          <a:p>
            <a:pPr lvl="2"/>
            <a:r>
              <a:rPr lang="fr-CA" dirty="0" smtClean="0"/>
              <a:t>Difficile de les inclure dans les </a:t>
            </a:r>
            <a:r>
              <a:rPr lang="fr-CA" smtClean="0"/>
              <a:t>calculs de prédictions </a:t>
            </a:r>
            <a:r>
              <a:rPr lang="fr-CA" dirty="0" smtClean="0"/>
              <a:t>d’autres personnes</a:t>
            </a:r>
          </a:p>
          <a:p>
            <a:pPr lvl="1"/>
            <a:r>
              <a:rPr lang="fr-CA" dirty="0" smtClean="0"/>
              <a:t>Quelques items et utilisateurs ont une surabondance de données</a:t>
            </a:r>
          </a:p>
          <a:p>
            <a:pPr lvl="2"/>
            <a:r>
              <a:rPr lang="fr-CA" dirty="0" smtClean="0"/>
              <a:t>Vont dominer les calculs de prédictions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62835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Prix </a:t>
            </a:r>
            <a:r>
              <a:rPr lang="fr-CA" dirty="0" err="1"/>
              <a:t>Netflix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968552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Équipe gagnante: </a:t>
            </a:r>
            <a:r>
              <a:rPr lang="fr-CA" dirty="0" err="1"/>
              <a:t>BellKor's</a:t>
            </a:r>
            <a:r>
              <a:rPr lang="fr-CA" dirty="0"/>
              <a:t> </a:t>
            </a:r>
            <a:r>
              <a:rPr lang="fr-CA" dirty="0" err="1"/>
              <a:t>Pragmatic</a:t>
            </a:r>
            <a:r>
              <a:rPr lang="fr-CA" dirty="0"/>
              <a:t> Chaos</a:t>
            </a:r>
          </a:p>
          <a:p>
            <a:pPr lvl="1"/>
            <a:r>
              <a:rPr lang="fr-CA" dirty="0" smtClean="0"/>
              <a:t>Coopération de trois équipes: </a:t>
            </a:r>
            <a:r>
              <a:rPr lang="en-CA" dirty="0" err="1" smtClean="0"/>
              <a:t>BellKor</a:t>
            </a:r>
            <a:r>
              <a:rPr lang="en-CA" dirty="0" smtClean="0"/>
              <a:t>, Pragmatic Theory, </a:t>
            </a:r>
            <a:r>
              <a:rPr lang="en-CA" dirty="0" err="1" smtClean="0"/>
              <a:t>BigChaos</a:t>
            </a:r>
            <a:endParaRPr lang="en-CA" dirty="0"/>
          </a:p>
          <a:p>
            <a:r>
              <a:rPr lang="fr-CA" dirty="0" smtClean="0"/>
              <a:t>Développé et testé plus d’une centaine de prédicteurs de recommandation</a:t>
            </a:r>
          </a:p>
          <a:p>
            <a:r>
              <a:rPr lang="fr-CA" dirty="0" smtClean="0"/>
              <a:t>Solution finale: moyenne pondérée de 18 systèmes</a:t>
            </a:r>
          </a:p>
          <a:p>
            <a:pPr lvl="1"/>
            <a:r>
              <a:rPr lang="fr-CA" dirty="0" smtClean="0"/>
              <a:t>8 réseaux de neurones</a:t>
            </a:r>
          </a:p>
          <a:p>
            <a:pPr lvl="1"/>
            <a:r>
              <a:rPr lang="fr-CA" dirty="0" smtClean="0"/>
              <a:t>2 arbres de décisions</a:t>
            </a:r>
          </a:p>
          <a:p>
            <a:pPr lvl="1"/>
            <a:r>
              <a:rPr lang="fr-CA" dirty="0" smtClean="0"/>
              <a:t>4 algorithmes de régression</a:t>
            </a:r>
          </a:p>
          <a:p>
            <a:pPr lvl="1"/>
            <a:r>
              <a:rPr lang="fr-CA" dirty="0" smtClean="0"/>
              <a:t>4 décompositions de matrices SVD</a:t>
            </a:r>
          </a:p>
          <a:p>
            <a:pPr lvl="1"/>
            <a:r>
              <a:rPr lang="fr-CA" dirty="0" smtClean="0"/>
              <a:t>Entraînés sur un ensemble de données d’entraînement</a:t>
            </a:r>
          </a:p>
          <a:p>
            <a:pPr lvl="1"/>
            <a:r>
              <a:rPr lang="fr-CA" dirty="0" smtClean="0"/>
              <a:t>Fonction de régression pour calculer les poids sur un ensemble de test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68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YouTube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Combinaison de deux</a:t>
            </a:r>
            <a:br>
              <a:rPr lang="fr-CA" dirty="0" smtClean="0"/>
            </a:br>
            <a:r>
              <a:rPr lang="fr-CA" dirty="0" smtClean="0"/>
              <a:t>réseaux de neurones </a:t>
            </a:r>
            <a:br>
              <a:rPr lang="fr-CA" dirty="0" smtClean="0"/>
            </a:br>
            <a:r>
              <a:rPr lang="fr-CA" dirty="0" smtClean="0"/>
              <a:t>profonds </a:t>
            </a:r>
            <a:r>
              <a:rPr lang="fr-CA" i="1" dirty="0" smtClean="0"/>
              <a:t>Google </a:t>
            </a:r>
            <a:r>
              <a:rPr lang="fr-CA" i="1" dirty="0" err="1" smtClean="0"/>
              <a:t>Brain</a:t>
            </a:r>
            <a:endParaRPr lang="fr-CA" i="1" dirty="0" smtClean="0"/>
          </a:p>
          <a:p>
            <a:r>
              <a:rPr lang="fr-CA" dirty="0" smtClean="0"/>
              <a:t>« Génération de candidats »</a:t>
            </a:r>
          </a:p>
          <a:p>
            <a:pPr lvl="1"/>
            <a:r>
              <a:rPr lang="fr-CA" dirty="0" smtClean="0"/>
              <a:t>Filtrage collaboratif</a:t>
            </a:r>
          </a:p>
          <a:p>
            <a:pPr lvl="2"/>
            <a:r>
              <a:rPr lang="fr-CA" dirty="0" smtClean="0"/>
              <a:t>Vidéos regardés, mots clefs des recherches, attributs démographiques</a:t>
            </a:r>
          </a:p>
          <a:p>
            <a:pPr lvl="1"/>
            <a:r>
              <a:rPr lang="fr-CA" dirty="0" smtClean="0"/>
              <a:t>Crée une liste de centaines de vidéos pertinents avec grande précision</a:t>
            </a:r>
          </a:p>
          <a:p>
            <a:r>
              <a:rPr lang="fr-CA" dirty="0" smtClean="0"/>
              <a:t>« Classement »</a:t>
            </a:r>
          </a:p>
          <a:p>
            <a:pPr lvl="1"/>
            <a:r>
              <a:rPr lang="fr-CA" dirty="0" smtClean="0"/>
              <a:t>Filtrage par contenu pour un pointage personnalisé selon les attributs de chaque vidéo et de l’utilisateur</a:t>
            </a:r>
          </a:p>
          <a:p>
            <a:r>
              <a:rPr lang="fr-CA" dirty="0" smtClean="0"/>
              <a:t>Tests A/B pour savoir ce qui fonctionne mieux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52169" t="14989" r="9638" b="41396"/>
          <a:stretch>
            <a:fillRect/>
          </a:stretch>
        </p:blipFill>
        <p:spPr bwMode="auto">
          <a:xfrm>
            <a:off x="5220072" y="980728"/>
            <a:ext cx="3816424" cy="23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Plusieurs services web offrent des recommandations d’items</a:t>
            </a:r>
          </a:p>
          <a:p>
            <a:pPr lvl="1"/>
            <a:r>
              <a:rPr lang="fr-CA" dirty="0" smtClean="0"/>
              <a:t>Amazon, </a:t>
            </a:r>
            <a:r>
              <a:rPr lang="fr-CA" dirty="0" err="1" smtClean="0"/>
              <a:t>Netflix</a:t>
            </a:r>
            <a:r>
              <a:rPr lang="fr-CA" dirty="0" smtClean="0"/>
              <a:t>, YouTube, etc.</a:t>
            </a:r>
          </a:p>
          <a:p>
            <a:r>
              <a:rPr lang="fr-CA" dirty="0" smtClean="0"/>
              <a:t>Prédiction de ce que l’utilisateur va aimer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83" t="34231" r="29166" b="36538"/>
          <a:stretch/>
        </p:blipFill>
        <p:spPr bwMode="auto">
          <a:xfrm>
            <a:off x="-9900" y="3789040"/>
            <a:ext cx="3902286" cy="149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90" r="42639" b="25769"/>
          <a:stretch/>
        </p:blipFill>
        <p:spPr bwMode="auto">
          <a:xfrm>
            <a:off x="4355976" y="4121939"/>
            <a:ext cx="4772730" cy="138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64" t="19615" r="12083" b="58718"/>
          <a:stretch/>
        </p:blipFill>
        <p:spPr bwMode="auto">
          <a:xfrm>
            <a:off x="1259632" y="5667603"/>
            <a:ext cx="6629401" cy="12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YouTube</a:t>
            </a:r>
            <a:r>
              <a:rPr lang="fr-CA" dirty="0"/>
              <a:t>: Génération de </a:t>
            </a:r>
            <a:r>
              <a:rPr lang="fr-CA" dirty="0" smtClean="0"/>
              <a:t>candidats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5"/>
                <a:ext cx="8229600" cy="5070673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 smtClean="0"/>
                  <a:t>Problème de prédiction multi-classe extrême </a:t>
                </a:r>
              </a:p>
              <a:p>
                <a:pPr lvl="1"/>
                <a:r>
                  <a:rPr lang="fr-CA" dirty="0" smtClean="0"/>
                  <a:t>Chaque vidéo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i="1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fr-CA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 V </a:t>
                </a:r>
                <a:r>
                  <a:rPr lang="fr-CA" dirty="0" smtClean="0"/>
                  <a:t>est une classe</a:t>
                </a:r>
              </a:p>
              <a:p>
                <a:pPr lvl="1"/>
                <a:r>
                  <a:rPr lang="fr-CA" dirty="0" smtClean="0"/>
                  <a:t>On veut prédire quelques centaines de vidéos qui seront plus probablement regardées au moment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fr-CA" dirty="0" smtClean="0"/>
                  <a:t> (</a:t>
                </a:r>
                <a:r>
                  <a:rPr lang="fr-CA" i="1" dirty="0" err="1" smtClean="0"/>
                  <a:t>video</a:t>
                </a:r>
                <a:r>
                  <a:rPr lang="fr-CA" i="1" dirty="0" smtClean="0"/>
                  <a:t> </a:t>
                </a:r>
                <a:r>
                  <a:rPr lang="fr-CA" i="1" dirty="0" err="1" smtClean="0"/>
                  <a:t>watch</a:t>
                </a:r>
                <a:r>
                  <a:rPr lang="fr-CA" dirty="0" smtClean="0"/>
                  <a:t>) </a:t>
                </a:r>
                <a:r>
                  <a:rPr lang="fr-CA" i="1" dirty="0" err="1" smtClean="0">
                    <a:latin typeface="Times New Roman" pitchFamily="18" charset="0"/>
                    <a:cs typeface="Times New Roman" pitchFamily="18" charset="0"/>
                  </a:rPr>
                  <a:t>w</a:t>
                </a:r>
                <a:r>
                  <a:rPr lang="fr-CA" i="1" baseline="-25000" dirty="0" err="1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endParaRPr lang="fr-CA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=</m:t>
                        </m:r>
                        <m:r>
                          <a:rPr lang="fr-CA" i="1">
                            <a:latin typeface="Cambria Math"/>
                          </a:rPr>
                          <m:t>𝑖</m:t>
                        </m:r>
                      </m:e>
                      <m:e>
                        <m:r>
                          <a:rPr lang="fr-CA" i="1">
                            <a:latin typeface="Cambria Math"/>
                          </a:rPr>
                          <m:t>𝑈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fr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A" i="1">
                                <a:latin typeface="Cambria Math"/>
                              </a:rPr>
                              <m:t>𝑗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  <m:r>
                                  <a:rPr lang="fr-CA" i="1">
                                    <a:latin typeface="Cambria Math"/>
                                  </a:rPr>
                                  <m:t>𝑢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fr-CA" dirty="0" smtClean="0"/>
              </a:p>
              <a:p>
                <a:pPr lvl="2"/>
                <a:r>
                  <a:rPr lang="fr-CA" dirty="0"/>
                  <a:t>Utilisateur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u </a:t>
                </a:r>
                <a:r>
                  <a:rPr lang="fr-CA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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 U</a:t>
                </a:r>
                <a:r>
                  <a:rPr lang="fr-CA" dirty="0"/>
                  <a:t>, contexte </a:t>
                </a:r>
                <a:r>
                  <a:rPr lang="fr-CA" i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  <a:p>
                <a:pPr lvl="2"/>
                <a:r>
                  <a:rPr lang="fr-CA" dirty="0" smtClean="0"/>
                  <a:t>Fonction </a:t>
                </a:r>
                <a:r>
                  <a:rPr lang="fr-CA" i="1" dirty="0" err="1" smtClean="0"/>
                  <a:t>softmax</a:t>
                </a:r>
                <a:r>
                  <a:rPr lang="fr-CA" dirty="0" smtClean="0"/>
                  <a:t>, fonction exponentielle normalisée</a:t>
                </a:r>
                <a:endParaRPr lang="fr-CA" i="1" dirty="0"/>
              </a:p>
              <a:p>
                <a:r>
                  <a:rPr lang="fr-CA" dirty="0" smtClean="0"/>
                  <a:t>Le </a:t>
                </a:r>
                <a:r>
                  <a:rPr lang="fr-CA" i="1" dirty="0" err="1" smtClean="0"/>
                  <a:t>video</a:t>
                </a:r>
                <a:r>
                  <a:rPr lang="fr-CA" i="1" dirty="0" smtClean="0"/>
                  <a:t> </a:t>
                </a:r>
                <a:r>
                  <a:rPr lang="fr-CA" i="1" dirty="0" err="1" smtClean="0"/>
                  <a:t>watch</a:t>
                </a:r>
                <a:endParaRPr lang="fr-CA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fr-CA" dirty="0" smtClean="0"/>
                  <a:t>Si l’utilisateur a écouté la vidéo au complet ou non</a:t>
                </a:r>
              </a:p>
              <a:p>
                <a:pPr lvl="1"/>
                <a:r>
                  <a:rPr lang="fr-CA" dirty="0" smtClean="0"/>
                  <a:t>Excellent indicateur implicite de qualité de la vidéo</a:t>
                </a:r>
              </a:p>
              <a:p>
                <a:pPr lvl="1"/>
                <a:r>
                  <a:rPr lang="fr-CA" dirty="0" smtClean="0"/>
                  <a:t>Beaucoup plus de données que les indicateurs explicites (feedback </a:t>
                </a:r>
                <a:r>
                  <a:rPr lang="fr-CA" dirty="0" err="1" smtClean="0"/>
                  <a:t>thumbs</a:t>
                </a:r>
                <a:r>
                  <a:rPr lang="fr-CA" dirty="0"/>
                  <a:t> </a:t>
                </a:r>
                <a:r>
                  <a:rPr lang="fr-CA" dirty="0" smtClean="0"/>
                  <a:t>up/down)</a:t>
                </a:r>
              </a:p>
              <a:p>
                <a:pPr lvl="1"/>
                <a:r>
                  <a:rPr lang="fr-CA" dirty="0" smtClean="0"/>
                  <a:t>Permet de recommander des vidéos </a:t>
                </a:r>
                <a:br>
                  <a:rPr lang="fr-CA" dirty="0" smtClean="0"/>
                </a:br>
                <a:r>
                  <a:rPr lang="fr-CA" dirty="0" smtClean="0"/>
                  <a:t>rarement notées explicitement</a:t>
                </a:r>
                <a:endParaRPr lang="fr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5"/>
                <a:ext cx="8229600" cy="5070673"/>
              </a:xfrm>
              <a:blipFill rotWithShape="1">
                <a:blip r:embed="rId2" cstate="print"/>
                <a:stretch>
                  <a:fillRect t="-1563" b="-204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30</a:t>
            </a:fld>
            <a:endParaRPr lang="en-C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47" t="80000" r="36180" b="12000"/>
          <a:stretch/>
        </p:blipFill>
        <p:spPr bwMode="auto">
          <a:xfrm>
            <a:off x="6588224" y="5840151"/>
            <a:ext cx="150495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387571" y="6501221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600" dirty="0" smtClean="0">
                <a:latin typeface="Arial" pitchFamily="34" charset="0"/>
                <a:cs typeface="Arial" pitchFamily="34" charset="0"/>
              </a:rPr>
              <a:t>1.7% de feedback explicite!</a:t>
            </a:r>
            <a:endParaRPr lang="fr-C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lèche courbée vers la droite 15"/>
          <p:cNvSpPr/>
          <p:nvPr/>
        </p:nvSpPr>
        <p:spPr>
          <a:xfrm flipV="1">
            <a:off x="6167502" y="6093295"/>
            <a:ext cx="368424" cy="56973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YouTube</a:t>
            </a:r>
            <a:r>
              <a:rPr lang="fr-CA" dirty="0"/>
              <a:t>: Génération de </a:t>
            </a:r>
            <a:r>
              <a:rPr lang="fr-CA" dirty="0" smtClean="0"/>
              <a:t>candidats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</p:spPr>
            <p:txBody>
              <a:bodyPr>
                <a:normAutofit fontScale="92500" lnSpcReduction="100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=</m:t>
                        </m:r>
                        <m:r>
                          <a:rPr lang="fr-CA" i="1">
                            <a:latin typeface="Cambria Math"/>
                          </a:rPr>
                          <m:t>𝑖</m:t>
                        </m:r>
                      </m:e>
                      <m:e>
                        <m:r>
                          <a:rPr lang="fr-CA" i="1">
                            <a:latin typeface="Cambria Math"/>
                          </a:rPr>
                          <m:t>𝑈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fr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A" i="1">
                                <a:latin typeface="Cambria Math"/>
                              </a:rPr>
                              <m:t>𝑗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  <m:r>
                                  <a:rPr lang="fr-CA" i="1">
                                    <a:latin typeface="Cambria Math"/>
                                  </a:rPr>
                                  <m:t>𝑢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fr-CA" dirty="0"/>
              </a:p>
              <a:p>
                <a:pPr lvl="2"/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fr-CA" dirty="0" smtClean="0"/>
                  <a:t> et </a:t>
                </a:r>
                <a:r>
                  <a:rPr lang="fr-CA" i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CA" dirty="0" smtClean="0"/>
                  <a:t> sont des vecteurs denses représentant les attributs des utilisateurs et vidéos générés par un réseau de neurones profond</a:t>
                </a:r>
              </a:p>
              <a:p>
                <a:pPr lvl="3"/>
                <a:r>
                  <a:rPr lang="fr-CA" dirty="0" smtClean="0"/>
                  <a:t>Utilisateurs: </a:t>
                </a:r>
              </a:p>
              <a:p>
                <a:pPr lvl="4"/>
                <a:r>
                  <a:rPr lang="fr-CA" dirty="0" smtClean="0"/>
                  <a:t>Historique: Séquence de ID des vidéos regardés</a:t>
                </a:r>
              </a:p>
              <a:p>
                <a:pPr lvl="4"/>
                <a:r>
                  <a:rPr lang="fr-CA" dirty="0" smtClean="0"/>
                  <a:t>Requêtes: Séquence de mots clefs recherchés</a:t>
                </a:r>
              </a:p>
              <a:p>
                <a:pPr lvl="4"/>
                <a:r>
                  <a:rPr lang="fr-CA" dirty="0" smtClean="0"/>
                  <a:t>Détails démographiques: Âge, sexe, lieu géographique, appareil électronique, enregistré ou visiteur. Surtout utile pour nouveaux utilisateurs (pas d’historique ni de requêtes)</a:t>
                </a:r>
              </a:p>
              <a:p>
                <a:pPr lvl="3"/>
                <a:r>
                  <a:rPr lang="fr-CA" dirty="0" smtClean="0"/>
                  <a:t>Vidéos:</a:t>
                </a:r>
              </a:p>
              <a:p>
                <a:pPr lvl="4"/>
                <a:r>
                  <a:rPr lang="fr-CA" dirty="0" smtClean="0"/>
                  <a:t>Vecteur d’attributs avec vocabulaire fixe</a:t>
                </a:r>
              </a:p>
              <a:p>
                <a:pPr lvl="4"/>
                <a:r>
                  <a:rPr lang="fr-CA" dirty="0" smtClean="0"/>
                  <a:t>Âge de la vidéo: Très important. Les utilisateurs aiment les vidéos nouvelles, mais les algorithmes préfèrent les vidéos des exemples d’entraînement (anciennes)</a:t>
                </a:r>
                <a:endParaRPr lang="fr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  <a:blipFill rotWithShape="1">
                <a:blip r:embed="rId2" cstate="print"/>
                <a:stretch>
                  <a:fillRect r="-1185" b="-98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480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YouTube</a:t>
            </a:r>
            <a:r>
              <a:rPr lang="fr-CA" dirty="0"/>
              <a:t>: Génération de </a:t>
            </a:r>
            <a:r>
              <a:rPr lang="fr-CA" dirty="0" smtClean="0"/>
              <a:t>candidats</a:t>
            </a:r>
            <a:endParaRPr lang="fr-CA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</p:spPr>
            <p:txBody>
              <a:bodyPr>
                <a:normAutofit fontScale="85000" lnSpcReduction="20000"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fr-CA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fr-CA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fr-CA" i="1">
                            <a:latin typeface="Cambria Math"/>
                          </a:rPr>
                          <m:t>=</m:t>
                        </m:r>
                        <m:r>
                          <a:rPr lang="fr-CA" i="1">
                            <a:latin typeface="Cambria Math"/>
                          </a:rPr>
                          <m:t>𝑖</m:t>
                        </m:r>
                      </m:e>
                      <m:e>
                        <m:r>
                          <a:rPr lang="fr-CA" i="1">
                            <a:latin typeface="Cambria Math"/>
                          </a:rPr>
                          <m:t>𝑈</m:t>
                        </m:r>
                        <m:r>
                          <a:rPr lang="fr-CA" i="1">
                            <a:latin typeface="Cambria Math"/>
                          </a:rPr>
                          <m:t>,</m:t>
                        </m:r>
                        <m:r>
                          <a:rPr lang="fr-CA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fr-C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CA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CA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Sup>
                              <m:sSub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fr-CA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fr-CA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fr-CA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fr-CA" i="1">
                                <a:latin typeface="Cambria Math"/>
                              </a:rPr>
                              <m:t>𝑗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fr-CA" i="1">
                                <a:latin typeface="Cambria Math"/>
                                <a:ea typeface="Cambria Math"/>
                              </a:rPr>
                              <m:t>𝑉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fr-CA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fr-CA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lang="fr-CA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CA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fr-CA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</m:sSubSup>
                                <m:r>
                                  <a:rPr lang="fr-CA" i="1">
                                    <a:latin typeface="Cambria Math"/>
                                  </a:rPr>
                                  <m:t>𝑢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fr-CA" dirty="0"/>
              </a:p>
              <a:p>
                <a:pPr lvl="2"/>
                <a:r>
                  <a:rPr lang="fr-CA" dirty="0" smtClean="0"/>
                  <a:t>Contexte substitut obtenu par des exemples d’entraînement</a:t>
                </a:r>
              </a:p>
              <a:p>
                <a:pPr lvl="2"/>
                <a:r>
                  <a:rPr lang="fr-CA" dirty="0" smtClean="0"/>
                  <a:t>Choix du contexte substitut très important dans les tests A/B</a:t>
                </a:r>
              </a:p>
              <a:p>
                <a:pPr lvl="1"/>
                <a:r>
                  <a:rPr lang="fr-CA" dirty="0" smtClean="0"/>
                  <a:t>Sources variées</a:t>
                </a:r>
              </a:p>
              <a:p>
                <a:pPr lvl="2"/>
                <a:r>
                  <a:rPr lang="fr-CA" dirty="0" smtClean="0"/>
                  <a:t>Pas uniquement des exemples provenant de l’</a:t>
                </a:r>
                <a:r>
                  <a:rPr lang="fr-CA" dirty="0" err="1" smtClean="0"/>
                  <a:t>algo</a:t>
                </a:r>
                <a:r>
                  <a:rPr lang="fr-CA" dirty="0" smtClean="0"/>
                  <a:t> de recommandation</a:t>
                </a:r>
              </a:p>
              <a:p>
                <a:pPr lvl="2"/>
                <a:r>
                  <a:rPr lang="fr-CA" dirty="0" smtClean="0"/>
                  <a:t>Des vidéos populaires que l’utilisateur trouve par d’autres sources sont très important pour la découverte de nouvelles recommandations</a:t>
                </a:r>
              </a:p>
              <a:p>
                <a:pPr lvl="1"/>
                <a:r>
                  <a:rPr lang="fr-CA" dirty="0" smtClean="0"/>
                  <a:t>Nombre limité d’exemples par utilisateur</a:t>
                </a:r>
              </a:p>
              <a:p>
                <a:pPr lvl="2"/>
                <a:r>
                  <a:rPr lang="fr-CA" dirty="0" smtClean="0"/>
                  <a:t>Empêche quelques utilisateurs très actifs de dominer les données</a:t>
                </a:r>
              </a:p>
              <a:p>
                <a:pPr lvl="1"/>
                <a:r>
                  <a:rPr lang="fr-CA" dirty="0" smtClean="0"/>
                  <a:t>Pas d’information liée à la structure du site </a:t>
                </a:r>
                <a:r>
                  <a:rPr lang="fr-CA" dirty="0" err="1" smtClean="0"/>
                  <a:t>YouTube</a:t>
                </a:r>
                <a:endParaRPr lang="fr-CA" dirty="0" smtClean="0"/>
              </a:p>
              <a:p>
                <a:pPr lvl="2"/>
                <a:r>
                  <a:rPr lang="fr-CA" dirty="0" smtClean="0"/>
                  <a:t>Ex.: « Ces vidéos sont les premiers résultats d’une recherche sur mot clefs </a:t>
                </a:r>
                <a:r>
                  <a:rPr lang="fr-CA" i="1" dirty="0" smtClean="0"/>
                  <a:t>X</a:t>
                </a:r>
                <a:r>
                  <a:rPr lang="fr-CA" dirty="0" smtClean="0"/>
                  <a:t> »</a:t>
                </a:r>
              </a:p>
              <a:p>
                <a:pPr lvl="2"/>
                <a:r>
                  <a:rPr lang="fr-CA" dirty="0" smtClean="0"/>
                  <a:t>Évite le </a:t>
                </a:r>
                <a:r>
                  <a:rPr lang="fr-CA" dirty="0" err="1" smtClean="0"/>
                  <a:t>surapprentissage</a:t>
                </a:r>
                <a:endParaRPr lang="fr-CA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968552"/>
              </a:xfrm>
              <a:blipFill rotWithShape="1">
                <a:blip r:embed="rId2" cstate="print"/>
                <a:stretch>
                  <a:fillRect b="-12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223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YouTube</a:t>
            </a:r>
            <a:r>
              <a:rPr lang="fr-CA" dirty="0"/>
              <a:t>: Génération de candidats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/>
          </a:bodyPr>
          <a:lstStyle/>
          <a:p>
            <a:pPr lvl="1"/>
            <a:r>
              <a:rPr lang="fr-CA" dirty="0" smtClean="0"/>
              <a:t>Contexte substitut: pas d’information future! </a:t>
            </a:r>
          </a:p>
          <a:p>
            <a:pPr lvl="2"/>
            <a:r>
              <a:rPr lang="fr-CA" dirty="0" err="1" smtClean="0"/>
              <a:t>Algos</a:t>
            </a:r>
            <a:r>
              <a:rPr lang="fr-CA" dirty="0" smtClean="0"/>
              <a:t> de recommandation souvent entraînés en prédisant un score en fonction de tous les autres</a:t>
            </a:r>
          </a:p>
          <a:p>
            <a:pPr lvl="3"/>
            <a:r>
              <a:rPr lang="fr-CA" dirty="0" smtClean="0"/>
              <a:t>Incluant les scores donnés après celui à prédire</a:t>
            </a:r>
          </a:p>
          <a:p>
            <a:pPr lvl="3"/>
            <a:r>
              <a:rPr lang="fr-CA" dirty="0" smtClean="0"/>
              <a:t>Information future: épisodes suivant d’une série TV, nouvelles découvertes musicales, etc.</a:t>
            </a:r>
          </a:p>
          <a:p>
            <a:pPr lvl="2"/>
            <a:endParaRPr lang="fr-CA" dirty="0" smtClean="0"/>
          </a:p>
          <a:p>
            <a:pPr lvl="2"/>
            <a:endParaRPr lang="fr-CA" dirty="0"/>
          </a:p>
          <a:p>
            <a:pPr lvl="2"/>
            <a:endParaRPr lang="fr-CA" dirty="0" smtClean="0"/>
          </a:p>
          <a:p>
            <a:pPr lvl="2"/>
            <a:r>
              <a:rPr lang="fr-CA" dirty="0" smtClean="0"/>
              <a:t>Prédiction du prochain élément à regarder fonctionne mieux</a:t>
            </a:r>
          </a:p>
          <a:p>
            <a:pPr lvl="3"/>
            <a:r>
              <a:rPr lang="fr-CA" dirty="0" smtClean="0"/>
              <a:t>Supprime les scores des éléments regardés après la vidéo cible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33</a:t>
            </a:fld>
            <a:endParaRPr lang="en-CA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656641" y="4886836"/>
            <a:ext cx="36664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2754595" y="482472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3448729" y="482472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/>
          <p:cNvSpPr/>
          <p:nvPr/>
        </p:nvSpPr>
        <p:spPr>
          <a:xfrm>
            <a:off x="5075031" y="483969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llipse 10"/>
          <p:cNvSpPr/>
          <p:nvPr/>
        </p:nvSpPr>
        <p:spPr>
          <a:xfrm>
            <a:off x="4312825" y="4814828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llipse 11"/>
          <p:cNvSpPr/>
          <p:nvPr/>
        </p:nvSpPr>
        <p:spPr>
          <a:xfrm>
            <a:off x="5777061" y="4835763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/>
          <p:cNvSpPr txBox="1"/>
          <p:nvPr/>
        </p:nvSpPr>
        <p:spPr>
          <a:xfrm>
            <a:off x="2681559" y="4896733"/>
            <a:ext cx="5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-2</a:t>
            </a:r>
            <a:endParaRPr lang="fr-CA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389694" y="4896733"/>
            <a:ext cx="5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fr-CA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33233" y="4911705"/>
            <a:ext cx="5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fr-CA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994267" y="4912833"/>
            <a:ext cx="6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+1</a:t>
            </a:r>
            <a:endParaRPr lang="fr-CA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58660" y="4902438"/>
            <a:ext cx="66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fr-CA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A" baseline="-25000" dirty="0" smtClean="0">
                <a:latin typeface="Times New Roman" pitchFamily="18" charset="0"/>
                <a:cs typeface="Times New Roman" pitchFamily="18" charset="0"/>
              </a:rPr>
              <a:t>+2</a:t>
            </a:r>
            <a:endParaRPr lang="fr-CA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96603" y="4121460"/>
            <a:ext cx="142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Arial" pitchFamily="34" charset="0"/>
                <a:cs typeface="Arial" pitchFamily="34" charset="0"/>
              </a:rPr>
              <a:t>Passé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93539" y="4165848"/>
            <a:ext cx="1182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À prédire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53649" y="4121460"/>
            <a:ext cx="170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latin typeface="Arial" pitchFamily="34" charset="0"/>
                <a:cs typeface="Arial" pitchFamily="34" charset="0"/>
              </a:rPr>
              <a:t>Futur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ccolade fermante 21"/>
          <p:cNvSpPr/>
          <p:nvPr/>
        </p:nvSpPr>
        <p:spPr>
          <a:xfrm rot="16200000">
            <a:off x="5802476" y="3748195"/>
            <a:ext cx="216025" cy="170121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Accolade fermante 22"/>
          <p:cNvSpPr/>
          <p:nvPr/>
        </p:nvSpPr>
        <p:spPr>
          <a:xfrm rot="16200000">
            <a:off x="2903547" y="3928234"/>
            <a:ext cx="216026" cy="142991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/>
          <p:cNvSpPr txBox="1"/>
          <p:nvPr/>
        </p:nvSpPr>
        <p:spPr>
          <a:xfrm>
            <a:off x="2254512" y="4655031"/>
            <a:ext cx="59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…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401057" y="4690268"/>
            <a:ext cx="59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" pitchFamily="34" charset="0"/>
                <a:cs typeface="Arial" pitchFamily="34" charset="0"/>
              </a:rPr>
              <a:t>…</a:t>
            </a:r>
            <a:endParaRPr lang="fr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075031" y="4839697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Ellipse 28"/>
          <p:cNvSpPr/>
          <p:nvPr/>
        </p:nvSpPr>
        <p:spPr>
          <a:xfrm>
            <a:off x="5777061" y="4835763"/>
            <a:ext cx="144016" cy="1440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64894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YouTube</a:t>
            </a:r>
            <a:r>
              <a:rPr lang="fr-CA" dirty="0" smtClean="0"/>
              <a:t>: Classement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Évaluation spécialisée des vidéos pour un utilisateur particulier</a:t>
            </a:r>
          </a:p>
          <a:p>
            <a:pPr lvl="1"/>
            <a:r>
              <a:rPr lang="fr-CA" dirty="0" smtClean="0"/>
              <a:t>Réseau de neurones profond prédit un score pour chaque vidéo indépendamment</a:t>
            </a:r>
          </a:p>
          <a:p>
            <a:pPr lvl="1"/>
            <a:r>
              <a:rPr lang="fr-CA" dirty="0" smtClean="0"/>
              <a:t>Score est essentiellement une prédiction du temps que l’utilisateur va passer à écouter la vidéo</a:t>
            </a:r>
          </a:p>
          <a:p>
            <a:pPr lvl="2"/>
            <a:r>
              <a:rPr lang="fr-CA" dirty="0" smtClean="0"/>
              <a:t>Diminue la valeur des vidéos pièges à clics (</a:t>
            </a:r>
            <a:r>
              <a:rPr lang="fr-CA" i="1" dirty="0" err="1" smtClean="0"/>
              <a:t>clickbait</a:t>
            </a:r>
            <a:r>
              <a:rPr lang="fr-CA" dirty="0"/>
              <a:t>)</a:t>
            </a:r>
            <a:endParaRPr lang="fr-CA" dirty="0" smtClean="0"/>
          </a:p>
          <a:p>
            <a:pPr lvl="2"/>
            <a:r>
              <a:rPr lang="fr-CA" dirty="0" smtClean="0"/>
              <a:t>Constamment ajusté par tests A/B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134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YouTube</a:t>
            </a:r>
            <a:r>
              <a:rPr lang="fr-CA" dirty="0"/>
              <a:t>: Classement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/>
              <a:t>Utilise des centaines d’attributs pour décrire </a:t>
            </a:r>
            <a:r>
              <a:rPr lang="fr-CA" dirty="0" smtClean="0"/>
              <a:t>la vidéo et la réaction de l’utilisateur</a:t>
            </a:r>
            <a:endParaRPr lang="fr-CA" dirty="0"/>
          </a:p>
          <a:p>
            <a:pPr lvl="1"/>
            <a:r>
              <a:rPr lang="fr-CA" dirty="0" smtClean="0"/>
              <a:t>Possible parce qu’il y a seulement quelques centaines de vidéos candidats</a:t>
            </a:r>
          </a:p>
          <a:p>
            <a:r>
              <a:rPr lang="fr-CA" dirty="0" smtClean="0"/>
              <a:t>Les attributs les plus importants </a:t>
            </a:r>
          </a:p>
          <a:p>
            <a:pPr lvl="1"/>
            <a:r>
              <a:rPr lang="fr-CA" dirty="0" smtClean="0"/>
              <a:t>Interactions passées de l’utilisateur</a:t>
            </a:r>
          </a:p>
          <a:p>
            <a:pPr lvl="2"/>
            <a:r>
              <a:rPr lang="fr-CA" dirty="0" smtClean="0"/>
              <a:t>Combien de vidéos a-t-il écouté de ce canal </a:t>
            </a:r>
            <a:r>
              <a:rPr lang="fr-CA" dirty="0" err="1" smtClean="0"/>
              <a:t>YouTube</a:t>
            </a:r>
            <a:r>
              <a:rPr lang="fr-CA" dirty="0" smtClean="0"/>
              <a:t>?</a:t>
            </a:r>
          </a:p>
          <a:p>
            <a:pPr lvl="2"/>
            <a:r>
              <a:rPr lang="fr-CA" dirty="0" smtClean="0"/>
              <a:t>Quand était la dernière fois qu’il a écouté une vidéo sur ce sujet?</a:t>
            </a:r>
          </a:p>
          <a:p>
            <a:pPr lvl="1"/>
            <a:r>
              <a:rPr lang="fr-CA" dirty="0" smtClean="0"/>
              <a:t>Résultat de la génération de candidat</a:t>
            </a:r>
          </a:p>
          <a:p>
            <a:pPr lvl="2"/>
            <a:r>
              <a:rPr lang="fr-CA" dirty="0" smtClean="0"/>
              <a:t>Quelle est la source de la vidéo?</a:t>
            </a:r>
          </a:p>
          <a:p>
            <a:pPr lvl="2"/>
            <a:r>
              <a:rPr lang="fr-CA" dirty="0" smtClean="0"/>
              <a:t>Quelle est  sa probabilité?</a:t>
            </a:r>
          </a:p>
          <a:p>
            <a:pPr lvl="1"/>
            <a:r>
              <a:rPr lang="fr-CA" dirty="0" smtClean="0"/>
              <a:t>Résultat de recommandations passées</a:t>
            </a:r>
          </a:p>
          <a:p>
            <a:pPr lvl="2"/>
            <a:r>
              <a:rPr lang="fr-CA" dirty="0" smtClean="0"/>
              <a:t>Si la vidéo a déjà été recommandée et l’utilisateur ne l’a pas regardé, réduire son score</a:t>
            </a:r>
          </a:p>
          <a:p>
            <a:pPr lvl="1"/>
            <a:r>
              <a:rPr lang="fr-CA" dirty="0" smtClean="0"/>
              <a:t>Ces attributs généralisent bien à d’autres items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56655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Éthique des systèmes de recommandation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systèmes de recommandation filtrent votre expérience web selon</a:t>
            </a:r>
          </a:p>
          <a:p>
            <a:pPr lvl="1"/>
            <a:r>
              <a:rPr lang="fr-CA" dirty="0" smtClean="0"/>
              <a:t>Vos préférences</a:t>
            </a:r>
          </a:p>
          <a:p>
            <a:pPr lvl="1"/>
            <a:r>
              <a:rPr lang="fr-CA" dirty="0" smtClean="0"/>
              <a:t>Les préférences des gens autour de vous</a:t>
            </a:r>
          </a:p>
          <a:p>
            <a:r>
              <a:rPr lang="fr-CA" dirty="0" smtClean="0"/>
              <a:t>Objectif est de rendre l’internet plus pertinent, personnalisé, et facile d’utilisation</a:t>
            </a:r>
          </a:p>
          <a:p>
            <a:r>
              <a:rPr lang="fr-CA" dirty="0" smtClean="0"/>
              <a:t>Mais ça isole les utilisateurs des opinions différentes des leurs et encourage les stéréotypes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Éthique des systèmes de recommandation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Le système de recommandation personnalise les résultats à ce que l’utilisateur aime</a:t>
            </a:r>
          </a:p>
          <a:p>
            <a:pPr lvl="1"/>
            <a:r>
              <a:rPr lang="fr-CA" dirty="0" smtClean="0"/>
              <a:t>Basé sur son historique, ses opinions sur son profile d’utilisateur, ses amis, les moyennes démographiques, etc.</a:t>
            </a:r>
          </a:p>
          <a:p>
            <a:r>
              <a:rPr lang="fr-CA" dirty="0" smtClean="0"/>
              <a:t>Crée un biais dans l’information qui atteins l’utilisateur</a:t>
            </a:r>
          </a:p>
          <a:p>
            <a:pPr lvl="1"/>
            <a:r>
              <a:rPr lang="fr-CA" dirty="0" smtClean="0"/>
              <a:t>Nouvelles, résultats de recherches, recommandations d’items, etc., sont filtrées pour plaire à l’utilisateur</a:t>
            </a:r>
          </a:p>
          <a:p>
            <a:r>
              <a:rPr lang="fr-CA" dirty="0" smtClean="0"/>
              <a:t>Isole l’utilisateur des opinions différentes</a:t>
            </a:r>
          </a:p>
          <a:p>
            <a:r>
              <a:rPr lang="fr-CA" dirty="0" smtClean="0"/>
              <a:t>Phénomène de la bulle du filtre</a:t>
            </a:r>
          </a:p>
          <a:p>
            <a:pPr lvl="1"/>
            <a:r>
              <a:rPr lang="fr-CA" dirty="0" smtClean="0"/>
              <a:t>L’internet devient un écho de ses opinions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Éthique des systèmes de recommandation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85184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Les systèmes de recommandations ont démontré un biais racial</a:t>
            </a:r>
          </a:p>
          <a:p>
            <a:pPr lvl="1"/>
            <a:r>
              <a:rPr lang="fr-CA" dirty="0" smtClean="0"/>
              <a:t>Certains noms sont prédictifs de la race</a:t>
            </a:r>
          </a:p>
          <a:p>
            <a:pPr lvl="2"/>
            <a:r>
              <a:rPr lang="fr-CA" dirty="0" smtClean="0"/>
              <a:t>Ex.: Darell </a:t>
            </a:r>
            <a:r>
              <a:rPr lang="fr-CA" dirty="0" err="1" smtClean="0"/>
              <a:t>DeShawn</a:t>
            </a:r>
            <a:r>
              <a:rPr lang="fr-CA" dirty="0" smtClean="0"/>
              <a:t> vs. Émilie Tremblay vs. </a:t>
            </a:r>
            <a:r>
              <a:rPr lang="fr-CA" dirty="0" err="1" smtClean="0"/>
              <a:t>Yu</a:t>
            </a:r>
            <a:r>
              <a:rPr lang="fr-CA" dirty="0" smtClean="0"/>
              <a:t> Wong</a:t>
            </a:r>
          </a:p>
          <a:p>
            <a:pPr lvl="1"/>
            <a:r>
              <a:rPr lang="fr-CA" dirty="0" smtClean="0"/>
              <a:t>Les recherches internet pour ces noms affichent des publicités visant ces races</a:t>
            </a:r>
          </a:p>
          <a:p>
            <a:pPr lvl="2"/>
            <a:r>
              <a:rPr lang="fr-CA" dirty="0" smtClean="0"/>
              <a:t>Recherche pour un nom prédictif de race blanche affiche des publicités pour des galeries d’art, des registres de mariage</a:t>
            </a:r>
          </a:p>
          <a:p>
            <a:pPr lvl="2"/>
            <a:r>
              <a:rPr lang="fr-CA" dirty="0" smtClean="0"/>
              <a:t>Recherche pour un nom prédictif de race noire affiche des publicités pour des sites de vérification d’antécédents judiciaires </a:t>
            </a:r>
          </a:p>
          <a:p>
            <a:r>
              <a:rPr lang="fr-CA" dirty="0" smtClean="0"/>
              <a:t>Combinaison de filtrage démographique + biais sociaux</a:t>
            </a:r>
          </a:p>
          <a:p>
            <a:r>
              <a:rPr lang="fr-CA" dirty="0" smtClean="0"/>
              <a:t>Système apprend et répète les stéréotypes raciaux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820472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Éthique des systèmes de recommandation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À quel point est-ce que les résultats devraient être personnalisés?</a:t>
            </a:r>
          </a:p>
          <a:p>
            <a:r>
              <a:rPr lang="fr-CA" dirty="0" smtClean="0"/>
              <a:t>Quel est la bonne balance entre avantager les préférences de l’utilisateur et éliminer l’opposition?</a:t>
            </a:r>
          </a:p>
          <a:p>
            <a:r>
              <a:rPr lang="fr-CA" dirty="0" smtClean="0"/>
              <a:t>Où est la limite entre les tendances démographiques et la discrimination raciale/sociale?</a:t>
            </a:r>
          </a:p>
          <a:p>
            <a:r>
              <a:rPr lang="fr-CA" dirty="0" smtClean="0"/>
              <a:t>Est-ce que le filtrage encourage les stéréotypes sociaux, culturels, et idéologiques? </a:t>
            </a:r>
          </a:p>
          <a:p>
            <a:r>
              <a:rPr lang="fr-CA" dirty="0" smtClean="0"/>
              <a:t>Devrait-on filtrer ou non?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prédiction sont basé sur:</a:t>
            </a:r>
            <a:endParaRPr lang="fr-CA" dirty="0"/>
          </a:p>
          <a:p>
            <a:pPr lvl="1"/>
            <a:r>
              <a:rPr lang="fr-CA" dirty="0" smtClean="0"/>
              <a:t>Des </a:t>
            </a:r>
            <a:r>
              <a:rPr lang="fr-CA" dirty="0"/>
              <a:t>mesures de </a:t>
            </a:r>
            <a:r>
              <a:rPr lang="fr-CA" dirty="0" smtClean="0"/>
              <a:t>similarité</a:t>
            </a:r>
          </a:p>
          <a:p>
            <a:pPr lvl="1"/>
            <a:r>
              <a:rPr lang="fr-CA" dirty="0" smtClean="0"/>
              <a:t>Les préférences de l’utilisateur</a:t>
            </a:r>
            <a:endParaRPr lang="fr-CA" dirty="0"/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988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Résumé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Différents types de systèmes de recommandation</a:t>
            </a:r>
          </a:p>
          <a:p>
            <a:pPr lvl="1"/>
            <a:r>
              <a:rPr lang="fr-CA" dirty="0" smtClean="0"/>
              <a:t>Filtrage par contenu, filtrage collaboratif, filtrage démographique, filtrage par communauté, filtrage par connaissance, système hybride</a:t>
            </a:r>
          </a:p>
          <a:p>
            <a:pPr lvl="1"/>
            <a:r>
              <a:rPr lang="fr-CA" dirty="0" smtClean="0"/>
              <a:t>Réseau de confiance, dégradation temporelle, opinions d’experts, Netflix, </a:t>
            </a:r>
            <a:r>
              <a:rPr lang="fr-CA" smtClean="0"/>
              <a:t>YouTube</a:t>
            </a:r>
            <a:endParaRPr lang="fr-CA" dirty="0" smtClean="0"/>
          </a:p>
          <a:p>
            <a:pPr lvl="1"/>
            <a:r>
              <a:rPr lang="fr-CA" dirty="0" smtClean="0"/>
              <a:t>Problème de la dispersion des données, démarrage à froid, considérations éthiques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Exercices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“Mining of Massive Datasets” par </a:t>
            </a:r>
            <a:r>
              <a:rPr lang="en-CA" dirty="0" err="1" smtClean="0"/>
              <a:t>Leskovec</a:t>
            </a:r>
            <a:r>
              <a:rPr lang="en-CA" dirty="0" smtClean="0"/>
              <a:t>, </a:t>
            </a:r>
            <a:r>
              <a:rPr lang="en-CA" dirty="0" err="1" smtClean="0"/>
              <a:t>Rajaraman</a:t>
            </a:r>
            <a:r>
              <a:rPr lang="en-CA" dirty="0" smtClean="0"/>
              <a:t>, &amp; Ullman, </a:t>
            </a:r>
            <a:r>
              <a:rPr lang="en-CA" dirty="0" err="1" smtClean="0"/>
              <a:t>chapitre</a:t>
            </a:r>
            <a:r>
              <a:rPr lang="en-CA" dirty="0" smtClean="0"/>
              <a:t> 9</a:t>
            </a:r>
          </a:p>
          <a:p>
            <a:r>
              <a:rPr lang="en-CA" dirty="0" err="1" smtClean="0"/>
              <a:t>Exercices</a:t>
            </a:r>
            <a:r>
              <a:rPr lang="en-CA" dirty="0" smtClean="0"/>
              <a:t>:</a:t>
            </a:r>
          </a:p>
          <a:p>
            <a:r>
              <a:rPr lang="en-CA" dirty="0" smtClean="0"/>
              <a:t>9.2.1</a:t>
            </a:r>
          </a:p>
          <a:p>
            <a:r>
              <a:rPr lang="en-CA" smtClean="0"/>
              <a:t>9,2,2</a:t>
            </a:r>
          </a:p>
          <a:p>
            <a:r>
              <a:rPr lang="en-CA" smtClean="0"/>
              <a:t>9.2.3</a:t>
            </a:r>
            <a:endParaRPr lang="en-CA" dirty="0" smtClean="0"/>
          </a:p>
          <a:p>
            <a:r>
              <a:rPr lang="en-CA" dirty="0" smtClean="0"/>
              <a:t>9.3.1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41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Similarité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Rappel</a:t>
            </a:r>
          </a:p>
          <a:p>
            <a:pPr lvl="1"/>
            <a:r>
              <a:rPr lang="fr-CA" dirty="0" smtClean="0"/>
              <a:t>Mesure les attributs des objets/utilisateurs</a:t>
            </a:r>
          </a:p>
          <a:p>
            <a:pPr lvl="1"/>
            <a:r>
              <a:rPr lang="fr-CA" dirty="0" smtClean="0"/>
              <a:t>Nettoyer et prétraiter les données</a:t>
            </a:r>
          </a:p>
          <a:p>
            <a:pPr lvl="1"/>
            <a:r>
              <a:rPr lang="fr-CA" dirty="0" smtClean="0"/>
              <a:t>Implémenter une mesure de similarité: distance (Euclidienne, Manhattan, Minkowski, Supremum), cosinus, Jaccard, etc.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ENGI 3675\Lectures\misc images\soc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426" y="3614237"/>
            <a:ext cx="4355976" cy="352779"/>
          </a:xfrm>
          <a:prstGeom prst="rect">
            <a:avLst/>
          </a:prstGeom>
          <a:noFill/>
        </p:spPr>
      </p:pic>
      <p:pic>
        <p:nvPicPr>
          <p:cNvPr id="6" name="Picture 1" descr="E:\Richy's Stuff\Courses\ENGI 3675\funny-facebook-fails-like-this-p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774" y="3988333"/>
            <a:ext cx="2423706" cy="28696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Préférences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L’utilisateur donnent des notes (</a:t>
            </a:r>
            <a:r>
              <a:rPr lang="fr-CA" i="1" dirty="0" smtClean="0"/>
              <a:t>ratings</a:t>
            </a:r>
            <a:r>
              <a:rPr lang="fr-CA" dirty="0" smtClean="0"/>
              <a:t>) aux items</a:t>
            </a:r>
          </a:p>
          <a:p>
            <a:r>
              <a:rPr lang="fr-CA" dirty="0" smtClean="0"/>
              <a:t>Notes explicites</a:t>
            </a:r>
          </a:p>
          <a:p>
            <a:pPr lvl="1"/>
            <a:r>
              <a:rPr lang="fr-CA" dirty="0" smtClean="0"/>
              <a:t>Non-ambigües, échelonnées (typiquement 1 à 5)</a:t>
            </a:r>
          </a:p>
          <a:p>
            <a:pPr lvl="1"/>
            <a:r>
              <a:rPr lang="fr-CA" dirty="0" smtClean="0"/>
              <a:t>Peu d’utilisateurs les assignent, et ceux qui le font sont souvent extrêmes</a:t>
            </a:r>
          </a:p>
          <a:p>
            <a:r>
              <a:rPr lang="fr-CA" dirty="0" smtClean="0"/>
              <a:t>J’aime/+1/partager/préféré etc.</a:t>
            </a:r>
          </a:p>
          <a:p>
            <a:pPr lvl="1"/>
            <a:r>
              <a:rPr lang="fr-CA" dirty="0" smtClean="0"/>
              <a:t>Plus communément utilisés</a:t>
            </a:r>
          </a:p>
          <a:p>
            <a:pPr lvl="1"/>
            <a:r>
              <a:rPr lang="fr-CA" dirty="0" smtClean="0"/>
              <a:t>Binaire: 1 (l’utilisateur aime) ou </a:t>
            </a:r>
            <a:br>
              <a:rPr lang="fr-CA" dirty="0" smtClean="0"/>
            </a:br>
            <a:r>
              <a:rPr lang="fr-CA" dirty="0" smtClean="0"/>
              <a:t>0 (aucune information)</a:t>
            </a:r>
          </a:p>
          <a:p>
            <a:pPr lvl="1"/>
            <a:r>
              <a:rPr lang="fr-CA" dirty="0" smtClean="0"/>
              <a:t>Pas d’option « je n’aime pas »</a:t>
            </a:r>
          </a:p>
          <a:p>
            <a:r>
              <a:rPr lang="fr-CA" dirty="0" smtClean="0"/>
              <a:t>Préférences implicites</a:t>
            </a:r>
          </a:p>
          <a:p>
            <a:pPr lvl="1"/>
            <a:r>
              <a:rPr lang="fr-CA" dirty="0" smtClean="0"/>
              <a:t>Lorsqu’un utilisateur achète ou regarde </a:t>
            </a:r>
            <a:br>
              <a:rPr lang="fr-CA" dirty="0" smtClean="0"/>
            </a:br>
            <a:r>
              <a:rPr lang="fr-CA" dirty="0" smtClean="0"/>
              <a:t>un item</a:t>
            </a:r>
          </a:p>
          <a:p>
            <a:pPr lvl="1"/>
            <a:r>
              <a:rPr lang="fr-CA" dirty="0" smtClean="0"/>
              <a:t>Binaire: 1 (l’utilisateur aime) ou </a:t>
            </a:r>
            <a:br>
              <a:rPr lang="fr-CA" dirty="0" smtClean="0"/>
            </a:br>
            <a:r>
              <a:rPr lang="fr-CA" dirty="0" smtClean="0"/>
              <a:t>0 (aucune information)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Préférences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Les notes sont conservées dans une matrice d’utilité (</a:t>
            </a:r>
            <a:r>
              <a:rPr lang="fr-CA" i="1" dirty="0" smtClean="0"/>
              <a:t>utility matrix</a:t>
            </a:r>
            <a:r>
              <a:rPr lang="fr-CA" dirty="0" smtClean="0"/>
              <a:t>)</a:t>
            </a:r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Le système de recommandation doit prédire les notes inconnues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7</a:t>
            </a:fld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2330784"/>
              </p:ext>
            </p:extLst>
          </p:nvPr>
        </p:nvGraphicFramePr>
        <p:xfrm>
          <a:off x="683568" y="2924944"/>
          <a:ext cx="77443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693"/>
                <a:gridCol w="1005611"/>
                <a:gridCol w="1005042"/>
                <a:gridCol w="1011182"/>
                <a:gridCol w="997268"/>
                <a:gridCol w="1003618"/>
                <a:gridCol w="990918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Item 5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Utilisateur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0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Utilisateur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1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Utilisateur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2</a:t>
                      </a:r>
                      <a:endParaRPr lang="en-C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Utilisateur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err="1" smtClean="0">
                          <a:solidFill>
                            <a:schemeClr val="bg1"/>
                          </a:solidFill>
                        </a:rPr>
                        <a:t>Utilisateur</a:t>
                      </a:r>
                      <a:r>
                        <a:rPr lang="en-CA" b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33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68952" cy="10668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Types de systèmes de recommandations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5229200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Filtrage par contenu (</a:t>
            </a:r>
            <a:r>
              <a:rPr lang="fr-CA" i="1" dirty="0" smtClean="0"/>
              <a:t>content-</a:t>
            </a:r>
            <a:r>
              <a:rPr lang="fr-CA" i="1" dirty="0" err="1" smtClean="0"/>
              <a:t>based</a:t>
            </a:r>
            <a:r>
              <a:rPr lang="fr-CA" i="1" dirty="0" smtClean="0"/>
              <a:t> </a:t>
            </a:r>
            <a:r>
              <a:rPr lang="fr-CA" i="1" dirty="0" err="1" smtClean="0"/>
              <a:t>filtering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Un utilisateur qui a aimé certains items aimera des items similaires</a:t>
            </a:r>
          </a:p>
          <a:p>
            <a:r>
              <a:rPr lang="fr-CA" dirty="0" smtClean="0"/>
              <a:t>Filtrage collaboratif (</a:t>
            </a:r>
            <a:r>
              <a:rPr lang="fr-CA" i="1" dirty="0" smtClean="0"/>
              <a:t>collaborative </a:t>
            </a:r>
            <a:r>
              <a:rPr lang="fr-CA" i="1" dirty="0" err="1" smtClean="0"/>
              <a:t>filtering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Des utilisateurs avec les mêmes goûts aimeront les mêmes items</a:t>
            </a:r>
          </a:p>
          <a:p>
            <a:r>
              <a:rPr lang="fr-CA" dirty="0" smtClean="0"/>
              <a:t>Filtrage démographique (</a:t>
            </a:r>
            <a:r>
              <a:rPr lang="fr-CA" i="1" dirty="0" err="1" smtClean="0"/>
              <a:t>demographic</a:t>
            </a:r>
            <a:r>
              <a:rPr lang="fr-CA" i="1" dirty="0" smtClean="0"/>
              <a:t> </a:t>
            </a:r>
            <a:r>
              <a:rPr lang="fr-CA" i="1" dirty="0" err="1" smtClean="0"/>
              <a:t>filtering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Des utilisateurs avec les mêmes profils démographiques aimeront les mêmes items</a:t>
            </a:r>
          </a:p>
          <a:p>
            <a:r>
              <a:rPr lang="fr-CA" dirty="0" smtClean="0"/>
              <a:t>Filtrage par communauté (</a:t>
            </a:r>
            <a:r>
              <a:rPr lang="fr-CA" i="1" dirty="0" err="1" smtClean="0"/>
              <a:t>community</a:t>
            </a:r>
            <a:r>
              <a:rPr lang="fr-CA" i="1" dirty="0" smtClean="0"/>
              <a:t>-</a:t>
            </a:r>
            <a:r>
              <a:rPr lang="fr-CA" i="1" dirty="0" err="1" smtClean="0"/>
              <a:t>based</a:t>
            </a:r>
            <a:r>
              <a:rPr lang="fr-CA" i="1" dirty="0" smtClean="0"/>
              <a:t> </a:t>
            </a:r>
            <a:r>
              <a:rPr lang="fr-CA" i="1" dirty="0" err="1" smtClean="0"/>
              <a:t>filtering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Des utilisateurs de la même communauté sociale aimeront les mêmes items</a:t>
            </a:r>
          </a:p>
          <a:p>
            <a:r>
              <a:rPr lang="fr-CA" dirty="0" smtClean="0"/>
              <a:t>Filtrage par connaissance (</a:t>
            </a:r>
            <a:r>
              <a:rPr lang="fr-CA" i="1" dirty="0" err="1" smtClean="0"/>
              <a:t>knowledge</a:t>
            </a:r>
            <a:r>
              <a:rPr lang="fr-CA" i="1" dirty="0" smtClean="0"/>
              <a:t>-</a:t>
            </a:r>
            <a:r>
              <a:rPr lang="fr-CA" i="1" dirty="0" err="1" smtClean="0"/>
              <a:t>based</a:t>
            </a:r>
            <a:r>
              <a:rPr lang="fr-CA" i="1" dirty="0" smtClean="0"/>
              <a:t> </a:t>
            </a:r>
            <a:r>
              <a:rPr lang="fr-CA" i="1" dirty="0" err="1" smtClean="0"/>
              <a:t>filtering</a:t>
            </a:r>
            <a:r>
              <a:rPr lang="fr-CA" dirty="0" smtClean="0"/>
              <a:t>)</a:t>
            </a:r>
          </a:p>
          <a:p>
            <a:pPr lvl="1"/>
            <a:r>
              <a:rPr lang="fr-CA" dirty="0" smtClean="0"/>
              <a:t>Un utilisateurs avec un besoin spécifique aimera des items qui répondent à ce besoin</a:t>
            </a:r>
          </a:p>
          <a:p>
            <a:r>
              <a:rPr lang="fr-CA" dirty="0" smtClean="0"/>
              <a:t>Système hybride</a:t>
            </a:r>
          </a:p>
          <a:p>
            <a:pPr lvl="1"/>
            <a:r>
              <a:rPr lang="fr-CA" dirty="0" smtClean="0"/>
              <a:t>Combinaison des autres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Système Hybride Simple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On va construire un système hybride simple</a:t>
            </a:r>
          </a:p>
          <a:p>
            <a:r>
              <a:rPr lang="fr-CA" dirty="0" smtClean="0"/>
              <a:t>Filtrage par contenu + filtrage démographique</a:t>
            </a:r>
          </a:p>
          <a:p>
            <a:pPr lvl="1"/>
            <a:r>
              <a:rPr lang="fr-CA" dirty="0" smtClean="0"/>
              <a:t>« Si tu as aimé l’item X, et l’item Y est similaire à l’item X, et des utilisateurs similaires à toi ont aimé l’item Y, donc tu vas probablement aimer l’item Y »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6EF3C-0090-4DA6-A32C-ABDEB851797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22565</TotalTime>
  <Words>2166</Words>
  <Application>Microsoft Office PowerPoint</Application>
  <PresentationFormat>On-screen Show (4:3)</PresentationFormat>
  <Paragraphs>525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Urban</vt:lpstr>
      <vt:lpstr>Equation</vt:lpstr>
      <vt:lpstr>Algorithmes de recommandation</vt:lpstr>
      <vt:lpstr>Survol</vt:lpstr>
      <vt:lpstr>Introduction</vt:lpstr>
      <vt:lpstr>Introduction</vt:lpstr>
      <vt:lpstr>Similarité</vt:lpstr>
      <vt:lpstr>Préférences</vt:lpstr>
      <vt:lpstr>Préférences</vt:lpstr>
      <vt:lpstr>Types de systèmes de recommandations</vt:lpstr>
      <vt:lpstr>Système Hybride Simple</vt:lpstr>
      <vt:lpstr>Filtrage par contenu</vt:lpstr>
      <vt:lpstr>Filtrage démographique</vt:lpstr>
      <vt:lpstr>Système Hybride Simple</vt:lpstr>
      <vt:lpstr>Système Hybride Simple (exemple)</vt:lpstr>
      <vt:lpstr>Système Hybride Simple (exemple)</vt:lpstr>
      <vt:lpstr>Système Hybride Simple (exemple)</vt:lpstr>
      <vt:lpstr>Système Hybride Simple (exemple)</vt:lpstr>
      <vt:lpstr>Système Hybride Simple (exemple)</vt:lpstr>
      <vt:lpstr>Problème de la dispersion des données</vt:lpstr>
      <vt:lpstr>Problème de la dispersion des données</vt:lpstr>
      <vt:lpstr>Améliorations</vt:lpstr>
      <vt:lpstr>Améliorations</vt:lpstr>
      <vt:lpstr>Améliorations</vt:lpstr>
      <vt:lpstr>Améliorations</vt:lpstr>
      <vt:lpstr>Prix Netflix</vt:lpstr>
      <vt:lpstr>Prix Netflix</vt:lpstr>
      <vt:lpstr>Prix Netflix</vt:lpstr>
      <vt:lpstr>Prix Netflix</vt:lpstr>
      <vt:lpstr>Prix Netflix</vt:lpstr>
      <vt:lpstr>YouTube</vt:lpstr>
      <vt:lpstr>YouTube: Génération de candidats</vt:lpstr>
      <vt:lpstr>YouTube: Génération de candidats</vt:lpstr>
      <vt:lpstr>YouTube: Génération de candidats</vt:lpstr>
      <vt:lpstr>YouTube: Génération de candidats</vt:lpstr>
      <vt:lpstr>YouTube: Classement</vt:lpstr>
      <vt:lpstr>YouTube: Classement</vt:lpstr>
      <vt:lpstr>Éthique des systèmes de recommandation</vt:lpstr>
      <vt:lpstr>Éthique des systèmes de recommandation</vt:lpstr>
      <vt:lpstr>Éthique des systèmes de recommandation</vt:lpstr>
      <vt:lpstr>Éthique des systèmes de recommandation</vt:lpstr>
      <vt:lpstr>Résumé</vt:lpstr>
      <vt:lpstr>Exercices</vt:lpstr>
    </vt:vector>
  </TitlesOfParts>
  <Company>Lakehead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Richy</dc:creator>
  <cp:lastModifiedBy>Richy</cp:lastModifiedBy>
  <cp:revision>546</cp:revision>
  <dcterms:created xsi:type="dcterms:W3CDTF">2011-08-19T18:47:10Z</dcterms:created>
  <dcterms:modified xsi:type="dcterms:W3CDTF">2017-10-24T00:42:06Z</dcterms:modified>
</cp:coreProperties>
</file>